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sldIdLst>
    <p:sldId id="256" r:id="rId2"/>
    <p:sldId id="366" r:id="rId3"/>
    <p:sldId id="350" r:id="rId4"/>
    <p:sldId id="348" r:id="rId5"/>
    <p:sldId id="349" r:id="rId6"/>
    <p:sldId id="357" r:id="rId7"/>
    <p:sldId id="346"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58" r:id="rId90"/>
    <p:sldId id="359" r:id="rId91"/>
    <p:sldId id="360" r:id="rId92"/>
    <p:sldId id="361" r:id="rId93"/>
    <p:sldId id="362" r:id="rId94"/>
    <p:sldId id="363" r:id="rId95"/>
    <p:sldId id="364" r:id="rId96"/>
    <p:sldId id="365" r:id="rId9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08"/>
      </p:cViewPr>
      <p:guideLst>
        <p:guide orient="horz" pos="2160"/>
        <p:guide pos="2880"/>
      </p:guideLst>
    </p:cSldViewPr>
  </p:slideViewPr>
  <p:notesTextViewPr>
    <p:cViewPr>
      <p:scale>
        <a:sx n="1" d="1"/>
        <a:sy n="1" d="1"/>
      </p:scale>
      <p:origin x="0" y="0"/>
    </p:cViewPr>
  </p:notesTextViewPr>
  <p:sorterViewPr>
    <p:cViewPr>
      <p:scale>
        <a:sx n="84" d="100"/>
        <a:sy n="84" d="100"/>
      </p:scale>
      <p:origin x="0" y="2080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DBA7032-5E56-4916-A853-E3132794E7D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88F315E-BF7A-4C00-A2D1-A77A7A9539E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1C63AD-7B51-4BB7-8F0F-CE60B3B6394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6F9C24C-61B8-4498-9CAB-9D7F9F51156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9EC9D2E-D23F-4244-98DF-149C6069761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A2AE248-9507-444A-B3C3-90C3E772CE5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49A138D-A32C-4A39-891E-8546032E6ED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57B7C1B-BA5E-4468-B6AB-84F1546E7FB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EBA0B82-0248-4338-8BE1-69364D282D5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C4E6A50-2763-48F4-875F-C6456090DDE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44E4E74-F78E-475A-AC4A-5DD9DC6A413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4135935-D366-43E6-9570-2AF3F9AFADB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eaLnBrk="0" fontAlgn="base" hangingPunct="0">
        <a:spcBef>
          <a:spcPct val="0"/>
        </a:spcBef>
        <a:spcAft>
          <a:spcPct val="0"/>
        </a:spcAft>
        <a:defRPr sz="4400">
          <a:solidFill>
            <a:schemeClr val="tx2"/>
          </a:solidFill>
          <a:latin typeface="Times New Roman" charset="0"/>
        </a:defRPr>
      </a:lvl6pPr>
      <a:lvl7pPr marL="914400" algn="ctr" rtl="0" eaLnBrk="0" fontAlgn="base" hangingPunct="0">
        <a:spcBef>
          <a:spcPct val="0"/>
        </a:spcBef>
        <a:spcAft>
          <a:spcPct val="0"/>
        </a:spcAft>
        <a:defRPr sz="4400">
          <a:solidFill>
            <a:schemeClr val="tx2"/>
          </a:solidFill>
          <a:latin typeface="Times New Roman" charset="0"/>
        </a:defRPr>
      </a:lvl7pPr>
      <a:lvl8pPr marL="1371600" algn="ctr" rtl="0" eaLnBrk="0" fontAlgn="base" hangingPunct="0">
        <a:spcBef>
          <a:spcPct val="0"/>
        </a:spcBef>
        <a:spcAft>
          <a:spcPct val="0"/>
        </a:spcAft>
        <a:defRPr sz="4400">
          <a:solidFill>
            <a:schemeClr val="tx2"/>
          </a:solidFill>
          <a:latin typeface="Times New Roman" charset="0"/>
        </a:defRPr>
      </a:lvl8pPr>
      <a:lvl9pPr marL="1828800" algn="ctr" rtl="0" eaLnBrk="0" fontAlgn="base" hangingPunct="0">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cnx.org/content/m38787/1.1/#uid7"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757451" y="304800"/>
            <a:ext cx="7772400" cy="762000"/>
          </a:xfrm>
        </p:spPr>
        <p:txBody>
          <a:bodyPr/>
          <a:lstStyle/>
          <a:p>
            <a:r>
              <a:rPr lang="en-US" dirty="0"/>
              <a:t>Motion</a:t>
            </a:r>
          </a:p>
        </p:txBody>
      </p:sp>
      <p:sp>
        <p:nvSpPr>
          <p:cNvPr id="106499" name="Rectangle 3"/>
          <p:cNvSpPr>
            <a:spLocks noGrp="1" noChangeArrowheads="1"/>
          </p:cNvSpPr>
          <p:nvPr>
            <p:ph type="body" idx="1"/>
          </p:nvPr>
        </p:nvSpPr>
        <p:spPr>
          <a:xfrm>
            <a:off x="808630" y="3048000"/>
            <a:ext cx="7772400" cy="3429000"/>
          </a:xfrm>
        </p:spPr>
        <p:txBody>
          <a:bodyPr/>
          <a:lstStyle/>
          <a:p>
            <a:r>
              <a:rPr lang="en-US" b="1" dirty="0"/>
              <a:t>Displacement, or changes in position can be positive or negative &amp; indicated w/arrow.</a:t>
            </a:r>
          </a:p>
          <a:p>
            <a:r>
              <a:rPr lang="en-US" b="1" dirty="0"/>
              <a:t>Right of the reference is positive</a:t>
            </a:r>
          </a:p>
          <a:p>
            <a:r>
              <a:rPr lang="en-US" b="1" dirty="0"/>
              <a:t>left of the reference is negative</a:t>
            </a:r>
          </a:p>
          <a:p>
            <a:r>
              <a:rPr lang="en-US" b="1" u="sng" dirty="0">
                <a:solidFill>
                  <a:schemeClr val="accent2"/>
                </a:solidFill>
              </a:rPr>
              <a:t>Time is always positive</a:t>
            </a:r>
            <a:endParaRPr lang="en-US" sz="2400" u="sng"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0"/>
            <a:ext cx="8163636" cy="14201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3345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609600"/>
            <a:ext cx="7772400" cy="152400"/>
          </a:xfrm>
        </p:spPr>
        <p:txBody>
          <a:bodyPr/>
          <a:lstStyle/>
          <a:p>
            <a:endParaRPr lang="en-US" sz="6000" u="sng"/>
          </a:p>
        </p:txBody>
      </p:sp>
      <p:sp>
        <p:nvSpPr>
          <p:cNvPr id="27651" name="Rectangle 3"/>
          <p:cNvSpPr>
            <a:spLocks noGrp="1" noChangeArrowheads="1"/>
          </p:cNvSpPr>
          <p:nvPr>
            <p:ph type="body" idx="1"/>
          </p:nvPr>
        </p:nvSpPr>
        <p:spPr>
          <a:xfrm>
            <a:off x="685800" y="1219200"/>
            <a:ext cx="7772400" cy="4876800"/>
          </a:xfrm>
        </p:spPr>
        <p:txBody>
          <a:bodyPr/>
          <a:lstStyle/>
          <a:p>
            <a:r>
              <a:rPr lang="en-US" sz="5400" b="1"/>
              <a:t>Use + and – to indicate the </a:t>
            </a:r>
            <a:r>
              <a:rPr lang="en-US" sz="5400" b="1">
                <a:solidFill>
                  <a:schemeClr val="accent2"/>
                </a:solidFill>
              </a:rPr>
              <a:t>position</a:t>
            </a:r>
            <a:r>
              <a:rPr lang="en-US" sz="5400" b="1"/>
              <a:t> in relationship to the reference point.</a:t>
            </a:r>
          </a:p>
          <a:p>
            <a:r>
              <a:rPr lang="en-US" sz="5400" b="1"/>
              <a:t>We can use – points</a:t>
            </a:r>
            <a:r>
              <a:rPr lang="en-US" sz="5400"/>
              <a:t>!</a:t>
            </a:r>
            <a:endParaRPr lang="en-US" sz="4400"/>
          </a:p>
        </p:txBody>
      </p:sp>
    </p:spTree>
    <p:extLst>
      <p:ext uri="{BB962C8B-B14F-4D97-AF65-F5344CB8AC3E}">
        <p14:creationId xmlns:p14="http://schemas.microsoft.com/office/powerpoint/2010/main" val="2596980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2" name="Picture 2" descr="C:\WINDOWS\TEMP\~AUT0016.bmp"/>
          <p:cNvPicPr>
            <a:picLocks noChangeAspect="1" noChangeArrowheads="1"/>
          </p:cNvPicPr>
          <p:nvPr/>
        </p:nvPicPr>
        <p:blipFill>
          <a:blip r:embed="rId2" cstate="print"/>
          <a:srcRect/>
          <a:stretch>
            <a:fillRect/>
          </a:stretch>
        </p:blipFill>
        <p:spPr bwMode="auto">
          <a:xfrm>
            <a:off x="609600" y="311150"/>
            <a:ext cx="7821613" cy="5700713"/>
          </a:xfrm>
          <a:prstGeom prst="rect">
            <a:avLst/>
          </a:prstGeom>
          <a:noFill/>
          <a:ln w="9525">
            <a:noFill/>
            <a:miter lim="800000"/>
            <a:headEnd/>
            <a:tailEnd/>
          </a:ln>
          <a:effectLst/>
        </p:spPr>
      </p:pic>
    </p:spTree>
    <p:extLst>
      <p:ext uri="{BB962C8B-B14F-4D97-AF65-F5344CB8AC3E}">
        <p14:creationId xmlns:p14="http://schemas.microsoft.com/office/powerpoint/2010/main" val="2978910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85800" y="609600"/>
            <a:ext cx="8077200" cy="381000"/>
          </a:xfrm>
        </p:spPr>
        <p:txBody>
          <a:bodyPr/>
          <a:lstStyle/>
          <a:p>
            <a:pPr algn="l"/>
            <a:endParaRPr lang="en-US" sz="2400"/>
          </a:p>
        </p:txBody>
      </p:sp>
      <p:sp>
        <p:nvSpPr>
          <p:cNvPr id="134147" name="Rectangle 3"/>
          <p:cNvSpPr>
            <a:spLocks noGrp="1" noChangeArrowheads="1"/>
          </p:cNvSpPr>
          <p:nvPr>
            <p:ph type="body" idx="1"/>
          </p:nvPr>
        </p:nvSpPr>
        <p:spPr>
          <a:xfrm>
            <a:off x="685800" y="1143000"/>
            <a:ext cx="7924800" cy="4953000"/>
          </a:xfrm>
        </p:spPr>
        <p:txBody>
          <a:bodyPr/>
          <a:lstStyle/>
          <a:p>
            <a:r>
              <a:rPr lang="en-US" sz="2800" b="1"/>
              <a:t>Sketch position-time graphs for these four motions:</a:t>
            </a:r>
            <a:br>
              <a:rPr lang="en-US" sz="2800" b="1"/>
            </a:br>
            <a:r>
              <a:rPr lang="en-US" sz="2800" b="1">
                <a:solidFill>
                  <a:schemeClr val="accent2"/>
                </a:solidFill>
              </a:rPr>
              <a:t>a</a:t>
            </a:r>
            <a:r>
              <a:rPr lang="en-US" sz="2800" b="1"/>
              <a:t>. starting at a </a:t>
            </a:r>
            <a:r>
              <a:rPr lang="en-US" sz="2800" b="1">
                <a:solidFill>
                  <a:schemeClr val="accent2"/>
                </a:solidFill>
              </a:rPr>
              <a:t>positive position with a positive </a:t>
            </a:r>
            <a:br>
              <a:rPr lang="en-US" sz="2800" b="1">
                <a:solidFill>
                  <a:schemeClr val="accent2"/>
                </a:solidFill>
              </a:rPr>
            </a:br>
            <a:r>
              <a:rPr lang="en-US" sz="2800" b="1">
                <a:solidFill>
                  <a:schemeClr val="accent2"/>
                </a:solidFill>
              </a:rPr>
              <a:t>velocity</a:t>
            </a:r>
            <a:br>
              <a:rPr lang="en-US" sz="2800" b="1">
                <a:solidFill>
                  <a:schemeClr val="accent2"/>
                </a:solidFill>
              </a:rPr>
            </a:br>
            <a:r>
              <a:rPr lang="en-US" sz="2800" b="1"/>
              <a:t>b. starting at a </a:t>
            </a:r>
            <a:r>
              <a:rPr lang="en-US" sz="2800" b="1">
                <a:solidFill>
                  <a:schemeClr val="accent2"/>
                </a:solidFill>
              </a:rPr>
              <a:t>negative position with a smaller</a:t>
            </a:r>
            <a:br>
              <a:rPr lang="en-US" sz="2800" b="1">
                <a:solidFill>
                  <a:schemeClr val="accent2"/>
                </a:solidFill>
              </a:rPr>
            </a:br>
            <a:r>
              <a:rPr lang="en-US" sz="2800" b="1">
                <a:solidFill>
                  <a:schemeClr val="accent2"/>
                </a:solidFill>
              </a:rPr>
              <a:t>positive velocity</a:t>
            </a:r>
            <a:r>
              <a:rPr lang="en-US" sz="2800" b="1"/>
              <a:t/>
            </a:r>
            <a:br>
              <a:rPr lang="en-US" sz="2800" b="1"/>
            </a:br>
            <a:r>
              <a:rPr lang="en-US" sz="2800" b="1"/>
              <a:t>c. remaining at a </a:t>
            </a:r>
            <a:r>
              <a:rPr lang="en-US" sz="2800" b="1">
                <a:solidFill>
                  <a:schemeClr val="accent2"/>
                </a:solidFill>
              </a:rPr>
              <a:t>negative position</a:t>
            </a:r>
            <a:r>
              <a:rPr lang="en-US" sz="2800" b="1"/>
              <a:t/>
            </a:r>
            <a:br>
              <a:rPr lang="en-US" sz="2800" b="1"/>
            </a:br>
            <a:r>
              <a:rPr lang="en-US" sz="2800" b="1"/>
              <a:t>d starting at a </a:t>
            </a:r>
            <a:r>
              <a:rPr lang="en-US" sz="2800" b="1">
                <a:solidFill>
                  <a:schemeClr val="accent2"/>
                </a:solidFill>
              </a:rPr>
              <a:t>positive position with a</a:t>
            </a:r>
            <a:br>
              <a:rPr lang="en-US" sz="2800" b="1">
                <a:solidFill>
                  <a:schemeClr val="accent2"/>
                </a:solidFill>
              </a:rPr>
            </a:br>
            <a:r>
              <a:rPr lang="en-US" sz="2800" b="1">
                <a:solidFill>
                  <a:schemeClr val="accent2"/>
                </a:solidFill>
              </a:rPr>
              <a:t>negative velocity</a:t>
            </a:r>
            <a:endParaRPr lang="en-US" sz="1400"/>
          </a:p>
        </p:txBody>
      </p:sp>
      <p:sp>
        <p:nvSpPr>
          <p:cNvPr id="134148" name="Text Box 4"/>
          <p:cNvSpPr txBox="1">
            <a:spLocks noChangeArrowheads="1"/>
          </p:cNvSpPr>
          <p:nvPr/>
        </p:nvSpPr>
        <p:spPr bwMode="auto">
          <a:xfrm>
            <a:off x="0" y="0"/>
            <a:ext cx="9142413" cy="492125"/>
          </a:xfrm>
          <a:prstGeom prst="rect">
            <a:avLst/>
          </a:prstGeom>
          <a:noFill/>
          <a:ln w="9525">
            <a:noFill/>
            <a:miter lim="800000"/>
            <a:headEnd/>
            <a:tailEnd/>
          </a:ln>
          <a:effectLst/>
        </p:spPr>
        <p:txBody>
          <a:bodyPr lIns="63500" tIns="63500" rIns="63500" bIns="63500">
            <a:spAutoFit/>
          </a:bodyPr>
          <a:lstStyle/>
          <a:p>
            <a:endParaRPr lang="en-US" sz="1200">
              <a:latin typeface="Times New Roman" pitchFamily="18" charset="0"/>
            </a:endParaRPr>
          </a:p>
          <a:p>
            <a:endParaRPr lang="en-US" sz="1200">
              <a:latin typeface="Times New Roman" pitchFamily="18" charset="0"/>
            </a:endParaRPr>
          </a:p>
        </p:txBody>
      </p:sp>
    </p:spTree>
    <p:extLst>
      <p:ext uri="{BB962C8B-B14F-4D97-AF65-F5344CB8AC3E}">
        <p14:creationId xmlns:p14="http://schemas.microsoft.com/office/powerpoint/2010/main" val="1652374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2" descr="C:\WINDOWS\TEMP\~AUT0018.bmp"/>
          <p:cNvPicPr>
            <a:picLocks noChangeAspect="1" noChangeArrowheads="1"/>
          </p:cNvPicPr>
          <p:nvPr/>
        </p:nvPicPr>
        <p:blipFill>
          <a:blip r:embed="rId2" cstate="print"/>
          <a:srcRect/>
          <a:stretch>
            <a:fillRect/>
          </a:stretch>
        </p:blipFill>
        <p:spPr bwMode="auto">
          <a:xfrm>
            <a:off x="685800" y="609600"/>
            <a:ext cx="6781800" cy="5794375"/>
          </a:xfrm>
          <a:prstGeom prst="rect">
            <a:avLst/>
          </a:prstGeom>
          <a:noFill/>
          <a:ln w="9525">
            <a:noFill/>
            <a:miter lim="800000"/>
            <a:headEnd/>
            <a:tailEnd/>
          </a:ln>
          <a:effectLst/>
        </p:spPr>
      </p:pic>
    </p:spTree>
    <p:extLst>
      <p:ext uri="{BB962C8B-B14F-4D97-AF65-F5344CB8AC3E}">
        <p14:creationId xmlns:p14="http://schemas.microsoft.com/office/powerpoint/2010/main" val="1866996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4" name="Picture 4" descr="C:\WINDOWS\TEMP\~AUT0021.bmp"/>
          <p:cNvPicPr>
            <a:picLocks noChangeAspect="1" noChangeArrowheads="1"/>
          </p:cNvPicPr>
          <p:nvPr/>
        </p:nvPicPr>
        <p:blipFill>
          <a:blip r:embed="rId2" cstate="print"/>
          <a:srcRect/>
          <a:stretch>
            <a:fillRect/>
          </a:stretch>
        </p:blipFill>
        <p:spPr bwMode="auto">
          <a:xfrm>
            <a:off x="152400" y="3124200"/>
            <a:ext cx="4267200" cy="2982913"/>
          </a:xfrm>
          <a:prstGeom prst="rect">
            <a:avLst/>
          </a:prstGeom>
          <a:noFill/>
          <a:ln w="9525">
            <a:noFill/>
            <a:miter lim="800000"/>
            <a:headEnd/>
            <a:tailEnd/>
          </a:ln>
          <a:effectLst/>
        </p:spPr>
      </p:pic>
      <p:sp>
        <p:nvSpPr>
          <p:cNvPr id="51205" name="Rectangle 5"/>
          <p:cNvSpPr>
            <a:spLocks noGrp="1" noChangeArrowheads="1"/>
          </p:cNvSpPr>
          <p:nvPr>
            <p:ph type="title"/>
          </p:nvPr>
        </p:nvSpPr>
        <p:spPr>
          <a:xfrm>
            <a:off x="685800" y="609600"/>
            <a:ext cx="7772400" cy="1752600"/>
          </a:xfrm>
        </p:spPr>
        <p:txBody>
          <a:bodyPr/>
          <a:lstStyle/>
          <a:p>
            <a:r>
              <a:rPr lang="en-US" sz="4000"/>
              <a:t>How would you describe the motion of the runner shown in  the graph. </a:t>
            </a:r>
            <a:br>
              <a:rPr lang="en-US" sz="4000"/>
            </a:br>
            <a:r>
              <a:rPr lang="en-US" sz="4000"/>
              <a:t>The vertical value of any point is the instantaneous velocity at that time</a:t>
            </a:r>
          </a:p>
        </p:txBody>
      </p:sp>
      <p:sp>
        <p:nvSpPr>
          <p:cNvPr id="51206" name="Rectangle 6"/>
          <p:cNvSpPr>
            <a:spLocks noGrp="1" noChangeArrowheads="1"/>
          </p:cNvSpPr>
          <p:nvPr>
            <p:ph type="body" sz="half" idx="1"/>
          </p:nvPr>
        </p:nvSpPr>
        <p:spPr/>
        <p:txBody>
          <a:bodyPr/>
          <a:lstStyle/>
          <a:p>
            <a:r>
              <a:rPr lang="en-US"/>
              <a:t>.</a:t>
            </a:r>
          </a:p>
        </p:txBody>
      </p:sp>
      <p:sp>
        <p:nvSpPr>
          <p:cNvPr id="51207" name="Rectangle 7"/>
          <p:cNvSpPr>
            <a:spLocks noGrp="1" noChangeArrowheads="1"/>
          </p:cNvSpPr>
          <p:nvPr>
            <p:ph type="body" sz="half" idx="2"/>
          </p:nvPr>
        </p:nvSpPr>
        <p:spPr>
          <a:xfrm>
            <a:off x="4648200" y="3048000"/>
            <a:ext cx="4114800" cy="3048000"/>
          </a:xfrm>
        </p:spPr>
        <p:txBody>
          <a:bodyPr/>
          <a:lstStyle/>
          <a:p>
            <a:r>
              <a:rPr lang="en-US" sz="3600" b="1"/>
              <a:t>1st 5 sec- increase</a:t>
            </a:r>
          </a:p>
          <a:p>
            <a:r>
              <a:rPr lang="en-US" sz="3600" b="1"/>
              <a:t>next 5 s- runs at a a constant 8 m/s</a:t>
            </a:r>
          </a:p>
          <a:p>
            <a:r>
              <a:rPr lang="en-US" sz="3600" b="1"/>
              <a:t>last 3 sec. - slows to a stop</a:t>
            </a:r>
            <a:endParaRPr lang="en-US"/>
          </a:p>
        </p:txBody>
      </p:sp>
    </p:spTree>
    <p:extLst>
      <p:ext uri="{BB962C8B-B14F-4D97-AF65-F5344CB8AC3E}">
        <p14:creationId xmlns:p14="http://schemas.microsoft.com/office/powerpoint/2010/main" val="2672660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685800" y="609600"/>
            <a:ext cx="7772400" cy="152400"/>
          </a:xfrm>
        </p:spPr>
        <p:txBody>
          <a:bodyPr/>
          <a:lstStyle/>
          <a:p>
            <a:endParaRPr lang="en-US" sz="4000" b="1"/>
          </a:p>
        </p:txBody>
      </p:sp>
      <p:sp>
        <p:nvSpPr>
          <p:cNvPr id="136195" name="Rectangle 3"/>
          <p:cNvSpPr>
            <a:spLocks noGrp="1" noChangeArrowheads="1"/>
          </p:cNvSpPr>
          <p:nvPr>
            <p:ph type="body" idx="1"/>
          </p:nvPr>
        </p:nvSpPr>
        <p:spPr>
          <a:xfrm>
            <a:off x="609600" y="457200"/>
            <a:ext cx="7772400" cy="5638800"/>
          </a:xfrm>
        </p:spPr>
        <p:txBody>
          <a:bodyPr/>
          <a:lstStyle/>
          <a:p>
            <a:pPr>
              <a:buFontTx/>
              <a:buNone/>
            </a:pPr>
            <a:r>
              <a:rPr lang="en-US" sz="3600" b="1"/>
              <a:t>Draw a position-time graph of a moving elevator. </a:t>
            </a:r>
          </a:p>
          <a:p>
            <a:pPr>
              <a:buFontTx/>
              <a:buNone/>
            </a:pPr>
            <a:r>
              <a:rPr lang="en-US" sz="3600" b="1"/>
              <a:t>Use the first floor as reference point and up as positive. </a:t>
            </a:r>
          </a:p>
          <a:p>
            <a:pPr>
              <a:buFontTx/>
              <a:buNone/>
            </a:pPr>
            <a:r>
              <a:rPr lang="en-US" sz="3600" b="1"/>
              <a:t>The elevator waits on the 1st floor for 30 s, </a:t>
            </a:r>
          </a:p>
          <a:p>
            <a:pPr>
              <a:buFontTx/>
              <a:buNone/>
            </a:pPr>
            <a:r>
              <a:rPr lang="en-US" sz="3600" b="1"/>
              <a:t>rises to the third floor in 20s, where it stops for 30 s,</a:t>
            </a:r>
          </a:p>
          <a:p>
            <a:pPr>
              <a:buFontTx/>
              <a:buNone/>
            </a:pPr>
            <a:r>
              <a:rPr lang="en-US" sz="3600" b="1"/>
              <a:t> before going to the basement, which it reaches in 40 s.</a:t>
            </a:r>
            <a:endParaRPr lang="en-US" sz="2800" b="1"/>
          </a:p>
        </p:txBody>
      </p:sp>
      <p:sp>
        <p:nvSpPr>
          <p:cNvPr id="136196" name="Text Box 4"/>
          <p:cNvSpPr txBox="1">
            <a:spLocks noChangeArrowheads="1"/>
          </p:cNvSpPr>
          <p:nvPr/>
        </p:nvSpPr>
        <p:spPr bwMode="auto">
          <a:xfrm>
            <a:off x="0" y="0"/>
            <a:ext cx="9142413" cy="492125"/>
          </a:xfrm>
          <a:prstGeom prst="rect">
            <a:avLst/>
          </a:prstGeom>
          <a:noFill/>
          <a:ln w="9525">
            <a:noFill/>
            <a:miter lim="800000"/>
            <a:headEnd/>
            <a:tailEnd/>
          </a:ln>
          <a:effectLst/>
        </p:spPr>
        <p:txBody>
          <a:bodyPr lIns="63500" tIns="63500" rIns="63500" bIns="63500">
            <a:spAutoFit/>
          </a:bodyPr>
          <a:lstStyle/>
          <a:p>
            <a:endParaRPr lang="en-US" sz="1200">
              <a:latin typeface="Times New Roman" pitchFamily="18" charset="0"/>
            </a:endParaRPr>
          </a:p>
          <a:p>
            <a:endParaRPr lang="en-US" sz="1200">
              <a:latin typeface="Times New Roman" pitchFamily="18" charset="0"/>
            </a:endParaRPr>
          </a:p>
        </p:txBody>
      </p:sp>
    </p:spTree>
    <p:extLst>
      <p:ext uri="{BB962C8B-B14F-4D97-AF65-F5344CB8AC3E}">
        <p14:creationId xmlns:p14="http://schemas.microsoft.com/office/powerpoint/2010/main" val="2604273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2" descr="C:\WINDOWS\TEMP\~AUT0043.bmp"/>
          <p:cNvPicPr>
            <a:picLocks noChangeAspect="1" noChangeArrowheads="1"/>
          </p:cNvPicPr>
          <p:nvPr/>
        </p:nvPicPr>
        <p:blipFill>
          <a:blip r:embed="rId2" cstate="print"/>
          <a:srcRect/>
          <a:stretch>
            <a:fillRect/>
          </a:stretch>
        </p:blipFill>
        <p:spPr bwMode="auto">
          <a:xfrm>
            <a:off x="381000" y="1066800"/>
            <a:ext cx="8229600" cy="4443413"/>
          </a:xfrm>
          <a:prstGeom prst="rect">
            <a:avLst/>
          </a:prstGeom>
          <a:noFill/>
          <a:ln w="9525">
            <a:noFill/>
            <a:miter lim="800000"/>
            <a:headEnd/>
            <a:tailEnd/>
          </a:ln>
          <a:effectLst/>
        </p:spPr>
      </p:pic>
    </p:spTree>
    <p:extLst>
      <p:ext uri="{BB962C8B-B14F-4D97-AF65-F5344CB8AC3E}">
        <p14:creationId xmlns:p14="http://schemas.microsoft.com/office/powerpoint/2010/main" val="3289763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a:t>Instantaneous position</a:t>
            </a:r>
          </a:p>
        </p:txBody>
      </p:sp>
      <p:sp>
        <p:nvSpPr>
          <p:cNvPr id="76803" name="Rectangle 3"/>
          <p:cNvSpPr>
            <a:spLocks noGrp="1" noChangeArrowheads="1"/>
          </p:cNvSpPr>
          <p:nvPr>
            <p:ph type="body" idx="1"/>
          </p:nvPr>
        </p:nvSpPr>
        <p:spPr/>
        <p:txBody>
          <a:bodyPr/>
          <a:lstStyle/>
          <a:p>
            <a:r>
              <a:rPr lang="en-US" sz="5400" b="1"/>
              <a:t>Position at the moment</a:t>
            </a:r>
          </a:p>
          <a:p>
            <a:r>
              <a:rPr lang="en-US" sz="5400" b="1"/>
              <a:t>Moving objects have a series of instantaneous Positions.</a:t>
            </a:r>
            <a:endParaRPr lang="en-US" sz="4000"/>
          </a:p>
        </p:txBody>
      </p:sp>
    </p:spTree>
    <p:extLst>
      <p:ext uri="{BB962C8B-B14F-4D97-AF65-F5344CB8AC3E}">
        <p14:creationId xmlns:p14="http://schemas.microsoft.com/office/powerpoint/2010/main" val="1059292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85800" y="609600"/>
            <a:ext cx="7772400" cy="609600"/>
          </a:xfrm>
        </p:spPr>
        <p:txBody>
          <a:bodyPr/>
          <a:lstStyle/>
          <a:p>
            <a:r>
              <a:rPr lang="en-US"/>
              <a:t>Time interval</a:t>
            </a:r>
          </a:p>
        </p:txBody>
      </p:sp>
      <p:sp>
        <p:nvSpPr>
          <p:cNvPr id="78851" name="Rectangle 3"/>
          <p:cNvSpPr>
            <a:spLocks noGrp="1" noChangeArrowheads="1"/>
          </p:cNvSpPr>
          <p:nvPr>
            <p:ph type="body" idx="1"/>
          </p:nvPr>
        </p:nvSpPr>
        <p:spPr>
          <a:xfrm>
            <a:off x="228600" y="1371600"/>
            <a:ext cx="8534400" cy="4724400"/>
          </a:xfrm>
        </p:spPr>
        <p:txBody>
          <a:bodyPr/>
          <a:lstStyle/>
          <a:p>
            <a:r>
              <a:rPr lang="en-US"/>
              <a:t>       </a:t>
            </a:r>
            <a:r>
              <a:rPr lang="en-US" sz="5400" b="1"/>
              <a:t>t = t </a:t>
            </a:r>
            <a:r>
              <a:rPr lang="en-US" sz="5400" b="1" baseline="-25000"/>
              <a:t>2</a:t>
            </a:r>
            <a:r>
              <a:rPr lang="en-US" sz="5400" b="1"/>
              <a:t> - t </a:t>
            </a:r>
            <a:r>
              <a:rPr lang="en-US" sz="5400" b="1" baseline="-25000"/>
              <a:t>1</a:t>
            </a:r>
          </a:p>
          <a:p>
            <a:endParaRPr lang="en-US" sz="5400" b="1" baseline="-25000"/>
          </a:p>
          <a:p>
            <a:r>
              <a:rPr lang="en-US" sz="5400" b="1"/>
              <a:t>The triangle (delta) stands for change &amp; is used in many measurements</a:t>
            </a:r>
            <a:endParaRPr lang="en-US"/>
          </a:p>
        </p:txBody>
      </p:sp>
      <p:graphicFrame>
        <p:nvGraphicFramePr>
          <p:cNvPr id="78853" name="Object 5"/>
          <p:cNvGraphicFramePr>
            <a:graphicFrameLocks noChangeAspect="1"/>
          </p:cNvGraphicFramePr>
          <p:nvPr/>
        </p:nvGraphicFramePr>
        <p:xfrm>
          <a:off x="1066800" y="1524000"/>
          <a:ext cx="765175" cy="914400"/>
        </p:xfrm>
        <a:graphic>
          <a:graphicData uri="http://schemas.openxmlformats.org/presentationml/2006/ole">
            <mc:AlternateContent xmlns:mc="http://schemas.openxmlformats.org/markup-compatibility/2006">
              <mc:Choice xmlns:v="urn:schemas-microsoft-com:vml" Requires="v">
                <p:oleObj spid="_x0000_s3086" name="Clip" r:id="rId3" imgW="1076475" imgH="1286055" progId="MS_ClipArt_Gallery.2">
                  <p:embed/>
                </p:oleObj>
              </mc:Choice>
              <mc:Fallback>
                <p:oleObj name="Clip" r:id="rId3" imgW="1076475" imgH="1286055"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524000"/>
                        <a:ext cx="765175"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3631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429000" y="5943600"/>
            <a:ext cx="3962400" cy="457200"/>
          </a:xfrm>
        </p:spPr>
        <p:txBody>
          <a:bodyPr/>
          <a:lstStyle/>
          <a:p>
            <a:r>
              <a:rPr lang="en-US"/>
              <a:t>Independent- X</a:t>
            </a:r>
          </a:p>
        </p:txBody>
      </p:sp>
      <p:sp>
        <p:nvSpPr>
          <p:cNvPr id="30723" name="Rectangle 3"/>
          <p:cNvSpPr>
            <a:spLocks noGrp="1" noChangeArrowheads="1"/>
          </p:cNvSpPr>
          <p:nvPr>
            <p:ph type="body" idx="1"/>
          </p:nvPr>
        </p:nvSpPr>
        <p:spPr>
          <a:xfrm>
            <a:off x="1219200" y="1066800"/>
            <a:ext cx="609600" cy="4876800"/>
          </a:xfrm>
        </p:spPr>
        <p:txBody>
          <a:bodyPr/>
          <a:lstStyle/>
          <a:p>
            <a:r>
              <a:rPr lang="en-US"/>
              <a:t>Y</a:t>
            </a:r>
          </a:p>
          <a:p>
            <a:r>
              <a:rPr lang="en-US"/>
              <a:t>Dependent</a:t>
            </a:r>
          </a:p>
        </p:txBody>
      </p:sp>
      <p:pic>
        <p:nvPicPr>
          <p:cNvPr id="30724" name="Picture 4" descr="C:\WINDOWS\TEMP\~AUT0019.bmp"/>
          <p:cNvPicPr>
            <a:picLocks noChangeAspect="1" noChangeArrowheads="1"/>
          </p:cNvPicPr>
          <p:nvPr/>
        </p:nvPicPr>
        <p:blipFill>
          <a:blip r:embed="rId2" cstate="print"/>
          <a:srcRect/>
          <a:stretch>
            <a:fillRect/>
          </a:stretch>
        </p:blipFill>
        <p:spPr bwMode="auto">
          <a:xfrm>
            <a:off x="2743200" y="304800"/>
            <a:ext cx="4764088" cy="5410200"/>
          </a:xfrm>
          <a:prstGeom prst="rect">
            <a:avLst/>
          </a:prstGeom>
          <a:noFill/>
          <a:ln w="9525">
            <a:noFill/>
            <a:miter lim="800000"/>
            <a:headEnd/>
            <a:tailEnd/>
          </a:ln>
          <a:effectLst/>
        </p:spPr>
      </p:pic>
    </p:spTree>
    <p:extLst>
      <p:ext uri="{BB962C8B-B14F-4D97-AF65-F5344CB8AC3E}">
        <p14:creationId xmlns:p14="http://schemas.microsoft.com/office/powerpoint/2010/main" val="2306516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position?</a:t>
            </a:r>
            <a:endParaRPr lang="en-US" dirty="0"/>
          </a:p>
        </p:txBody>
      </p:sp>
      <p:sp>
        <p:nvSpPr>
          <p:cNvPr id="3" name="Content Placeholder 2"/>
          <p:cNvSpPr>
            <a:spLocks noGrp="1"/>
          </p:cNvSpPr>
          <p:nvPr>
            <p:ph idx="1"/>
          </p:nvPr>
        </p:nvSpPr>
        <p:spPr/>
        <p:txBody>
          <a:bodyPr/>
          <a:lstStyle/>
          <a:p>
            <a:r>
              <a:rPr lang="en-US" sz="2000" dirty="0"/>
              <a:t>The most important idea when studying motion, is you have to know where you are. The word </a:t>
            </a:r>
            <a:r>
              <a:rPr lang="en-US" sz="2000" i="1" dirty="0"/>
              <a:t>position</a:t>
            </a:r>
            <a:r>
              <a:rPr lang="en-US" sz="2000" dirty="0"/>
              <a:t> describes your location (where you are). However, saying that you are </a:t>
            </a:r>
            <a:r>
              <a:rPr lang="en-US" sz="2000" i="1" dirty="0"/>
              <a:t>here</a:t>
            </a:r>
            <a:r>
              <a:rPr lang="en-US" sz="2000" dirty="0"/>
              <a:t> is meaningless, and you have to specify your position </a:t>
            </a:r>
            <a:r>
              <a:rPr lang="en-US" sz="2000" i="1" dirty="0"/>
              <a:t>relative</a:t>
            </a:r>
            <a:r>
              <a:rPr lang="en-US" sz="2000" dirty="0"/>
              <a:t> to a known reference point. </a:t>
            </a:r>
            <a:endParaRPr lang="en-US" sz="2000" dirty="0" smtClean="0"/>
          </a:p>
          <a:p>
            <a:r>
              <a:rPr lang="en-US" sz="2000" dirty="0" smtClean="0"/>
              <a:t>For </a:t>
            </a:r>
            <a:r>
              <a:rPr lang="en-US" sz="2000" dirty="0"/>
              <a:t>example, if you are 2 m from the doorway, inside your classroom then your reference point is the doorway. This defines your position inside the classroom. Notice that you need a reference point (the doorway) and a direction (inside) to define your location</a:t>
            </a:r>
            <a:endParaRPr lang="en-US" sz="20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4648200"/>
            <a:ext cx="5715000" cy="2053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92871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48200" y="609600"/>
            <a:ext cx="4191000" cy="3200400"/>
          </a:xfrm>
        </p:spPr>
        <p:txBody>
          <a:bodyPr/>
          <a:lstStyle/>
          <a:p>
            <a:r>
              <a:rPr lang="en-US" sz="4800"/>
              <a:t>Dependent variable </a:t>
            </a:r>
            <a:r>
              <a:rPr lang="en-US" sz="4800" u="sng"/>
              <a:t>varies directly</a:t>
            </a:r>
            <a:r>
              <a:rPr lang="en-US" sz="4800"/>
              <a:t> w/independent</a:t>
            </a:r>
            <a:endParaRPr lang="en-US" sz="6000"/>
          </a:p>
        </p:txBody>
      </p:sp>
      <p:pic>
        <p:nvPicPr>
          <p:cNvPr id="36868" name="Picture 4" descr="C:\WINDOWS\TEMP\~AUT0019.bmp"/>
          <p:cNvPicPr>
            <a:picLocks noGrp="1" noChangeAspect="1" noChangeArrowheads="1"/>
          </p:cNvPicPr>
          <p:nvPr>
            <p:ph type="body" sz="half" idx="1"/>
          </p:nvPr>
        </p:nvPicPr>
        <p:blipFill>
          <a:blip r:embed="rId2" cstate="print"/>
          <a:srcRect/>
          <a:stretch>
            <a:fillRect/>
          </a:stretch>
        </p:blipFill>
        <p:spPr>
          <a:noFill/>
          <a:ln/>
        </p:spPr>
      </p:pic>
      <p:sp>
        <p:nvSpPr>
          <p:cNvPr id="36870" name="Rectangle 6"/>
          <p:cNvSpPr>
            <a:spLocks noGrp="1" noChangeArrowheads="1"/>
          </p:cNvSpPr>
          <p:nvPr>
            <p:ph type="body" sz="half" idx="2"/>
          </p:nvPr>
        </p:nvSpPr>
        <p:spPr>
          <a:xfrm>
            <a:off x="4800600" y="3733800"/>
            <a:ext cx="3810000" cy="2438400"/>
          </a:xfrm>
        </p:spPr>
        <p:txBody>
          <a:bodyPr/>
          <a:lstStyle/>
          <a:p>
            <a:r>
              <a:rPr lang="en-US" sz="4000"/>
              <a:t>- Linear</a:t>
            </a:r>
          </a:p>
          <a:p>
            <a:r>
              <a:rPr lang="en-US" sz="4000"/>
              <a:t>- straight line</a:t>
            </a:r>
          </a:p>
          <a:p>
            <a:r>
              <a:rPr lang="en-US" sz="4000">
                <a:solidFill>
                  <a:schemeClr val="accent2"/>
                </a:solidFill>
              </a:rPr>
              <a:t>y = mx + b</a:t>
            </a:r>
          </a:p>
          <a:p>
            <a:r>
              <a:rPr lang="en-US">
                <a:solidFill>
                  <a:schemeClr val="accent2"/>
                </a:solidFill>
              </a:rPr>
              <a:t>m &amp; b are constants</a:t>
            </a:r>
            <a:endParaRPr lang="en-US" sz="4000">
              <a:solidFill>
                <a:schemeClr val="accent2"/>
              </a:solidFill>
            </a:endParaRPr>
          </a:p>
        </p:txBody>
      </p:sp>
    </p:spTree>
    <p:extLst>
      <p:ext uri="{BB962C8B-B14F-4D97-AF65-F5344CB8AC3E}">
        <p14:creationId xmlns:p14="http://schemas.microsoft.com/office/powerpoint/2010/main" val="31567542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410200" y="304800"/>
            <a:ext cx="2895600" cy="3124200"/>
          </a:xfrm>
        </p:spPr>
        <p:txBody>
          <a:bodyPr/>
          <a:lstStyle/>
          <a:p>
            <a:r>
              <a:rPr lang="en-US" sz="4800"/>
              <a:t>If y varies </a:t>
            </a:r>
            <a:r>
              <a:rPr lang="en-US" sz="4800" u="sng"/>
              <a:t>inversely</a:t>
            </a:r>
            <a:r>
              <a:rPr lang="en-US" sz="4800"/>
              <a:t> with x- </a:t>
            </a:r>
            <a:r>
              <a:rPr lang="en-US"/>
              <a:t>Hyberbola</a:t>
            </a:r>
            <a:endParaRPr lang="en-US" sz="7200"/>
          </a:p>
        </p:txBody>
      </p:sp>
      <p:sp>
        <p:nvSpPr>
          <p:cNvPr id="32771" name="Rectangle 3"/>
          <p:cNvSpPr>
            <a:spLocks noGrp="1" noChangeArrowheads="1"/>
          </p:cNvSpPr>
          <p:nvPr>
            <p:ph type="body" idx="1"/>
          </p:nvPr>
        </p:nvSpPr>
        <p:spPr/>
        <p:txBody>
          <a:bodyPr/>
          <a:lstStyle/>
          <a:p>
            <a:endParaRPr lang="en-US" sz="4400"/>
          </a:p>
          <a:p>
            <a:endParaRPr lang="en-US"/>
          </a:p>
        </p:txBody>
      </p:sp>
      <p:pic>
        <p:nvPicPr>
          <p:cNvPr id="32772" name="Picture 4" descr="C:\WINDOWS\TEMP\~AUT0020.bmp"/>
          <p:cNvPicPr>
            <a:picLocks noChangeAspect="1" noChangeArrowheads="1"/>
          </p:cNvPicPr>
          <p:nvPr/>
        </p:nvPicPr>
        <p:blipFill>
          <a:blip r:embed="rId2" cstate="print"/>
          <a:srcRect/>
          <a:stretch>
            <a:fillRect/>
          </a:stretch>
        </p:blipFill>
        <p:spPr bwMode="auto">
          <a:xfrm>
            <a:off x="381000" y="457200"/>
            <a:ext cx="4964113" cy="5638800"/>
          </a:xfrm>
          <a:prstGeom prst="rect">
            <a:avLst/>
          </a:prstGeom>
          <a:noFill/>
          <a:ln w="9525">
            <a:noFill/>
            <a:miter lim="800000"/>
            <a:headEnd/>
            <a:tailEnd/>
          </a:ln>
          <a:effectLst/>
        </p:spPr>
      </p:pic>
      <p:sp>
        <p:nvSpPr>
          <p:cNvPr id="32773" name="Rectangle 5"/>
          <p:cNvSpPr>
            <a:spLocks noChangeArrowheads="1"/>
          </p:cNvSpPr>
          <p:nvPr/>
        </p:nvSpPr>
        <p:spPr bwMode="auto">
          <a:xfrm>
            <a:off x="5562600" y="3581400"/>
            <a:ext cx="3155950" cy="2466975"/>
          </a:xfrm>
          <a:prstGeom prst="rect">
            <a:avLst/>
          </a:prstGeom>
          <a:noFill/>
          <a:ln w="9525">
            <a:noFill/>
            <a:miter lim="800000"/>
            <a:headEnd/>
            <a:tailEnd/>
          </a:ln>
          <a:effectLst/>
        </p:spPr>
        <p:txBody>
          <a:bodyPr>
            <a:spAutoFit/>
          </a:bodyPr>
          <a:lstStyle/>
          <a:p>
            <a:r>
              <a:rPr lang="en-US" sz="3600">
                <a:latin typeface="Times New Roman" pitchFamily="18" charset="0"/>
              </a:rPr>
              <a:t>xy= k</a:t>
            </a:r>
          </a:p>
          <a:p>
            <a:r>
              <a:rPr lang="en-US" b="1">
                <a:latin typeface="Times New Roman" pitchFamily="18" charset="0"/>
              </a:rPr>
              <a:t> Boyle’s law- When the Pressure of a  gas is doubled, the volume will be reduced to 1/2 its original volume</a:t>
            </a:r>
            <a:endParaRPr lang="en-US" sz="3600">
              <a:latin typeface="Times New Roman" pitchFamily="18" charset="0"/>
            </a:endParaRPr>
          </a:p>
        </p:txBody>
      </p:sp>
    </p:spTree>
    <p:extLst>
      <p:ext uri="{BB962C8B-B14F-4D97-AF65-F5344CB8AC3E}">
        <p14:creationId xmlns:p14="http://schemas.microsoft.com/office/powerpoint/2010/main" val="1200618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791200" y="609600"/>
            <a:ext cx="2667000" cy="4114800"/>
          </a:xfrm>
        </p:spPr>
        <p:txBody>
          <a:bodyPr/>
          <a:lstStyle/>
          <a:p>
            <a:r>
              <a:rPr lang="en-US" sz="4800"/>
              <a:t>Y varies directly w/</a:t>
            </a:r>
            <a:r>
              <a:rPr lang="en-US" sz="4800" u="sng"/>
              <a:t>square</a:t>
            </a:r>
            <a:r>
              <a:rPr lang="en-US" sz="4800"/>
              <a:t> of x; </a:t>
            </a:r>
            <a:endParaRPr lang="en-US" sz="6000"/>
          </a:p>
        </p:txBody>
      </p:sp>
      <p:sp>
        <p:nvSpPr>
          <p:cNvPr id="31747" name="Rectangle 3"/>
          <p:cNvSpPr>
            <a:spLocks noGrp="1" noChangeArrowheads="1"/>
          </p:cNvSpPr>
          <p:nvPr>
            <p:ph type="body" idx="1"/>
          </p:nvPr>
        </p:nvSpPr>
        <p:spPr>
          <a:xfrm>
            <a:off x="5638800" y="4267200"/>
            <a:ext cx="2819400" cy="1828800"/>
          </a:xfrm>
        </p:spPr>
        <p:txBody>
          <a:bodyPr/>
          <a:lstStyle/>
          <a:p>
            <a:r>
              <a:rPr lang="en-US" sz="4800"/>
              <a:t>Parabola</a:t>
            </a:r>
          </a:p>
          <a:p>
            <a:r>
              <a:rPr lang="en-US" sz="3600"/>
              <a:t>y = kx</a:t>
            </a:r>
            <a:r>
              <a:rPr lang="en-US" sz="3600" baseline="30000"/>
              <a:t>2</a:t>
            </a:r>
            <a:endParaRPr lang="en-US" sz="3600"/>
          </a:p>
        </p:txBody>
      </p:sp>
      <p:pic>
        <p:nvPicPr>
          <p:cNvPr id="31748" name="Picture 4" descr="C:\WINDOWS\TEMP\~AUT0021.bmp"/>
          <p:cNvPicPr>
            <a:picLocks noChangeAspect="1" noChangeArrowheads="1"/>
          </p:cNvPicPr>
          <p:nvPr/>
        </p:nvPicPr>
        <p:blipFill>
          <a:blip r:embed="rId2" cstate="print"/>
          <a:srcRect/>
          <a:stretch>
            <a:fillRect/>
          </a:stretch>
        </p:blipFill>
        <p:spPr bwMode="auto">
          <a:xfrm>
            <a:off x="381000" y="381000"/>
            <a:ext cx="5373688" cy="5791200"/>
          </a:xfrm>
          <a:prstGeom prst="rect">
            <a:avLst/>
          </a:prstGeom>
          <a:noFill/>
          <a:ln w="9525">
            <a:noFill/>
            <a:miter lim="800000"/>
            <a:headEnd/>
            <a:tailEnd/>
          </a:ln>
          <a:effectLst/>
        </p:spPr>
      </p:pic>
    </p:spTree>
    <p:extLst>
      <p:ext uri="{BB962C8B-B14F-4D97-AF65-F5344CB8AC3E}">
        <p14:creationId xmlns:p14="http://schemas.microsoft.com/office/powerpoint/2010/main" val="36162633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685800" y="609600"/>
            <a:ext cx="7772400" cy="533400"/>
          </a:xfrm>
        </p:spPr>
        <p:txBody>
          <a:bodyPr/>
          <a:lstStyle/>
          <a:p>
            <a:r>
              <a:rPr lang="en-US" b="1"/>
              <a:t>Slope</a:t>
            </a:r>
            <a:endParaRPr lang="en-US"/>
          </a:p>
        </p:txBody>
      </p:sp>
      <p:sp>
        <p:nvSpPr>
          <p:cNvPr id="107523" name="Rectangle 3"/>
          <p:cNvSpPr>
            <a:spLocks noGrp="1" noChangeArrowheads="1"/>
          </p:cNvSpPr>
          <p:nvPr>
            <p:ph type="body" idx="1"/>
          </p:nvPr>
        </p:nvSpPr>
        <p:spPr>
          <a:xfrm>
            <a:off x="685800" y="1371600"/>
            <a:ext cx="7772400" cy="4724400"/>
          </a:xfrm>
        </p:spPr>
        <p:txBody>
          <a:bodyPr/>
          <a:lstStyle/>
          <a:p>
            <a:r>
              <a:rPr lang="en-US" sz="4000" b="1" dirty="0"/>
              <a:t>The displacement is the vertical separation </a:t>
            </a:r>
            <a:r>
              <a:rPr lang="en-US" sz="4000" b="1" u="sng" dirty="0">
                <a:solidFill>
                  <a:srgbClr val="0070C0"/>
                </a:solidFill>
              </a:rPr>
              <a:t>Rise</a:t>
            </a:r>
          </a:p>
          <a:p>
            <a:r>
              <a:rPr lang="en-US" sz="4000" b="1" dirty="0"/>
              <a:t>the time is the horizontal </a:t>
            </a:r>
            <a:r>
              <a:rPr lang="en-US" sz="4000" b="1" dirty="0" smtClean="0"/>
              <a:t>separation </a:t>
            </a:r>
            <a:r>
              <a:rPr lang="en-US" sz="4000" b="1" dirty="0" smtClean="0">
                <a:solidFill>
                  <a:srgbClr val="0070C0"/>
                </a:solidFill>
              </a:rPr>
              <a:t>- Run</a:t>
            </a:r>
            <a:endParaRPr lang="en-US" sz="4000" b="1" dirty="0">
              <a:solidFill>
                <a:srgbClr val="0070C0"/>
              </a:solidFill>
            </a:endParaRPr>
          </a:p>
          <a:p>
            <a:r>
              <a:rPr lang="en-US" sz="4000" b="1" dirty="0"/>
              <a:t>The ratio of the rise to the run </a:t>
            </a:r>
          </a:p>
          <a:p>
            <a:r>
              <a:rPr lang="en-US" sz="4000" b="1" dirty="0">
                <a:solidFill>
                  <a:srgbClr val="56AA9E"/>
                </a:solidFill>
              </a:rPr>
              <a:t>use the largest possible rise &amp; run for more accuracy</a:t>
            </a:r>
            <a:endParaRPr lang="en-US" dirty="0"/>
          </a:p>
        </p:txBody>
      </p:sp>
    </p:spTree>
    <p:extLst>
      <p:ext uri="{BB962C8B-B14F-4D97-AF65-F5344CB8AC3E}">
        <p14:creationId xmlns:p14="http://schemas.microsoft.com/office/powerpoint/2010/main" val="4928032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609600"/>
            <a:ext cx="7772400" cy="228600"/>
          </a:xfrm>
        </p:spPr>
        <p:txBody>
          <a:bodyPr/>
          <a:lstStyle/>
          <a:p>
            <a:endParaRPr lang="en-US"/>
          </a:p>
        </p:txBody>
      </p:sp>
      <p:sp>
        <p:nvSpPr>
          <p:cNvPr id="22531" name="Rectangle 3"/>
          <p:cNvSpPr>
            <a:spLocks noGrp="1" noChangeArrowheads="1"/>
          </p:cNvSpPr>
          <p:nvPr>
            <p:ph type="body" idx="1"/>
          </p:nvPr>
        </p:nvSpPr>
        <p:spPr>
          <a:xfrm>
            <a:off x="685800" y="838200"/>
            <a:ext cx="7772400" cy="5257800"/>
          </a:xfrm>
        </p:spPr>
        <p:txBody>
          <a:bodyPr/>
          <a:lstStyle/>
          <a:p>
            <a:r>
              <a:rPr lang="en-US" sz="4000" b="1"/>
              <a:t>Backing up- the acceleration is negative.</a:t>
            </a:r>
          </a:p>
          <a:p>
            <a:r>
              <a:rPr lang="en-US" sz="4000" b="1"/>
              <a:t>When it comes to a stop the final velocity will be less negative than the initial velocity.</a:t>
            </a:r>
          </a:p>
          <a:p>
            <a:r>
              <a:rPr lang="en-US" sz="4000" b="1"/>
              <a:t>The acceleration will be positive even though the car is moving slower</a:t>
            </a:r>
            <a:r>
              <a:rPr lang="en-US" sz="3600"/>
              <a:t>.</a:t>
            </a:r>
          </a:p>
        </p:txBody>
      </p:sp>
    </p:spTree>
    <p:extLst>
      <p:ext uri="{BB962C8B-B14F-4D97-AF65-F5344CB8AC3E}">
        <p14:creationId xmlns:p14="http://schemas.microsoft.com/office/powerpoint/2010/main" val="27472185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endParaRPr lang="en-US"/>
          </a:p>
        </p:txBody>
      </p:sp>
      <p:sp>
        <p:nvSpPr>
          <p:cNvPr id="25603" name="Rectangle 3"/>
          <p:cNvSpPr>
            <a:spLocks noGrp="1" noChangeArrowheads="1"/>
          </p:cNvSpPr>
          <p:nvPr>
            <p:ph type="body" idx="1"/>
          </p:nvPr>
        </p:nvSpPr>
        <p:spPr/>
        <p:txBody>
          <a:bodyPr/>
          <a:lstStyle/>
          <a:p>
            <a:r>
              <a:rPr lang="en-US" sz="5400" b="1"/>
              <a:t>Position- time graphs indicate </a:t>
            </a:r>
            <a:r>
              <a:rPr lang="en-US" sz="5400" b="1">
                <a:solidFill>
                  <a:schemeClr val="accent2"/>
                </a:solidFill>
              </a:rPr>
              <a:t>velocity</a:t>
            </a:r>
          </a:p>
          <a:p>
            <a:r>
              <a:rPr lang="en-US" sz="5400" b="1"/>
              <a:t>velocity-time graphs indicate </a:t>
            </a:r>
            <a:r>
              <a:rPr lang="en-US" sz="5400" b="1">
                <a:solidFill>
                  <a:schemeClr val="accent2"/>
                </a:solidFill>
              </a:rPr>
              <a:t>acceleration</a:t>
            </a:r>
            <a:endParaRPr lang="en-US" sz="4400" b="1">
              <a:solidFill>
                <a:schemeClr val="accent2"/>
              </a:solidFill>
            </a:endParaRPr>
          </a:p>
        </p:txBody>
      </p:sp>
    </p:spTree>
    <p:extLst>
      <p:ext uri="{BB962C8B-B14F-4D97-AF65-F5344CB8AC3E}">
        <p14:creationId xmlns:p14="http://schemas.microsoft.com/office/powerpoint/2010/main" val="7770445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85800" y="609600"/>
            <a:ext cx="7772400" cy="533400"/>
          </a:xfrm>
        </p:spPr>
        <p:txBody>
          <a:bodyPr/>
          <a:lstStyle/>
          <a:p>
            <a:r>
              <a:rPr lang="en-US" smtClean="0"/>
              <a:t>Uniform or constant Acceleration</a:t>
            </a:r>
          </a:p>
        </p:txBody>
      </p:sp>
      <p:sp>
        <p:nvSpPr>
          <p:cNvPr id="2051" name="Rectangle 3"/>
          <p:cNvSpPr>
            <a:spLocks noGrp="1" noChangeArrowheads="1"/>
          </p:cNvSpPr>
          <p:nvPr>
            <p:ph type="body" idx="1"/>
          </p:nvPr>
        </p:nvSpPr>
        <p:spPr>
          <a:xfrm>
            <a:off x="533400" y="1981200"/>
            <a:ext cx="7924800" cy="4114800"/>
          </a:xfrm>
        </p:spPr>
        <p:txBody>
          <a:bodyPr/>
          <a:lstStyle/>
          <a:p>
            <a:r>
              <a:rPr lang="en-US" sz="4400" b="1" smtClean="0"/>
              <a:t>Does not change</a:t>
            </a:r>
          </a:p>
          <a:p>
            <a:r>
              <a:rPr lang="en-US" sz="4400" b="1" smtClean="0"/>
              <a:t>velocity-time graph = straight line</a:t>
            </a:r>
          </a:p>
          <a:p>
            <a:r>
              <a:rPr lang="en-US" sz="4400" b="1" u="sng" smtClean="0">
                <a:solidFill>
                  <a:schemeClr val="accent2"/>
                </a:solidFill>
              </a:rPr>
              <a:t>initial velocity</a:t>
            </a:r>
            <a:r>
              <a:rPr lang="en-US" sz="4400" b="1" smtClean="0"/>
              <a:t>- when the clock reading is zero</a:t>
            </a:r>
            <a:endParaRPr lang="en-US" smtClean="0"/>
          </a:p>
        </p:txBody>
      </p:sp>
    </p:spTree>
    <p:extLst>
      <p:ext uri="{BB962C8B-B14F-4D97-AF65-F5344CB8AC3E}">
        <p14:creationId xmlns:p14="http://schemas.microsoft.com/office/powerpoint/2010/main" val="28931572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Position-Time graph</a:t>
            </a:r>
          </a:p>
        </p:txBody>
      </p:sp>
      <p:sp>
        <p:nvSpPr>
          <p:cNvPr id="60419" name="Rectangle 3"/>
          <p:cNvSpPr>
            <a:spLocks noGrp="1" noChangeArrowheads="1"/>
          </p:cNvSpPr>
          <p:nvPr>
            <p:ph type="body" idx="1"/>
          </p:nvPr>
        </p:nvSpPr>
        <p:spPr>
          <a:xfrm>
            <a:off x="685800" y="1676400"/>
            <a:ext cx="7772400" cy="4419600"/>
          </a:xfrm>
        </p:spPr>
        <p:txBody>
          <a:bodyPr/>
          <a:lstStyle/>
          <a:p>
            <a:r>
              <a:rPr lang="en-US" sz="4400" b="1"/>
              <a:t>Shows how position depends on clock reading or time</a:t>
            </a:r>
          </a:p>
          <a:p>
            <a:r>
              <a:rPr lang="en-US" sz="4400" b="1"/>
              <a:t>time is the independent variable</a:t>
            </a:r>
          </a:p>
          <a:p>
            <a:r>
              <a:rPr lang="en-US" sz="4400" b="1"/>
              <a:t>position is dependent variable</a:t>
            </a:r>
          </a:p>
          <a:p>
            <a:r>
              <a:rPr lang="en-US" sz="4400" b="1"/>
              <a:t>straight line used (best)</a:t>
            </a:r>
            <a:endParaRPr lang="en-US"/>
          </a:p>
        </p:txBody>
      </p:sp>
    </p:spTree>
    <p:extLst>
      <p:ext uri="{BB962C8B-B14F-4D97-AF65-F5344CB8AC3E}">
        <p14:creationId xmlns:p14="http://schemas.microsoft.com/office/powerpoint/2010/main" val="40925623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4191000" y="1143000"/>
            <a:ext cx="4572000" cy="914400"/>
          </a:xfrm>
        </p:spPr>
        <p:txBody>
          <a:bodyPr/>
          <a:lstStyle/>
          <a:p>
            <a:r>
              <a:rPr lang="en-US"/>
              <a:t>Acceleration-  zero</a:t>
            </a:r>
          </a:p>
        </p:txBody>
      </p:sp>
      <p:sp>
        <p:nvSpPr>
          <p:cNvPr id="86019" name="Rectangle 3"/>
          <p:cNvSpPr>
            <a:spLocks noGrp="1" noChangeArrowheads="1"/>
          </p:cNvSpPr>
          <p:nvPr>
            <p:ph type="body" idx="1"/>
          </p:nvPr>
        </p:nvSpPr>
        <p:spPr>
          <a:xfrm>
            <a:off x="685800" y="381000"/>
            <a:ext cx="8153400" cy="990600"/>
          </a:xfrm>
        </p:spPr>
        <p:txBody>
          <a:bodyPr/>
          <a:lstStyle/>
          <a:p>
            <a:pPr algn="ctr"/>
            <a:r>
              <a:rPr lang="en-US" sz="4400"/>
              <a:t>Motion at constant speed</a:t>
            </a:r>
            <a:endParaRPr lang="en-US"/>
          </a:p>
        </p:txBody>
      </p:sp>
      <p:pic>
        <p:nvPicPr>
          <p:cNvPr id="86020" name="Picture 4" descr="C:\WINDOWS\TEMP\~AUT0027.bmp"/>
          <p:cNvPicPr>
            <a:picLocks noChangeAspect="1" noChangeArrowheads="1"/>
          </p:cNvPicPr>
          <p:nvPr/>
        </p:nvPicPr>
        <p:blipFill>
          <a:blip r:embed="rId2" cstate="print"/>
          <a:srcRect/>
          <a:stretch>
            <a:fillRect/>
          </a:stretch>
        </p:blipFill>
        <p:spPr bwMode="auto">
          <a:xfrm>
            <a:off x="457200" y="2305050"/>
            <a:ext cx="6172200" cy="4162425"/>
          </a:xfrm>
          <a:prstGeom prst="rect">
            <a:avLst/>
          </a:prstGeom>
          <a:noFill/>
          <a:ln w="9525">
            <a:noFill/>
            <a:miter lim="800000"/>
            <a:headEnd/>
            <a:tailEnd/>
          </a:ln>
          <a:effectLst/>
        </p:spPr>
      </p:pic>
    </p:spTree>
    <p:extLst>
      <p:ext uri="{BB962C8B-B14F-4D97-AF65-F5344CB8AC3E}">
        <p14:creationId xmlns:p14="http://schemas.microsoft.com/office/powerpoint/2010/main" val="37728829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304800" y="609600"/>
            <a:ext cx="4267200" cy="1143000"/>
          </a:xfrm>
        </p:spPr>
        <p:txBody>
          <a:bodyPr/>
          <a:lstStyle/>
          <a:p>
            <a:r>
              <a:rPr lang="en-US" sz="5400"/>
              <a:t>Motion at constant speed</a:t>
            </a:r>
            <a:endParaRPr lang="en-US" sz="6000"/>
          </a:p>
        </p:txBody>
      </p:sp>
      <p:sp>
        <p:nvSpPr>
          <p:cNvPr id="87043" name="Rectangle 3"/>
          <p:cNvSpPr>
            <a:spLocks noGrp="1" noChangeArrowheads="1"/>
          </p:cNvSpPr>
          <p:nvPr>
            <p:ph type="body" idx="1"/>
          </p:nvPr>
        </p:nvSpPr>
        <p:spPr>
          <a:xfrm>
            <a:off x="4648200" y="533400"/>
            <a:ext cx="3962400" cy="1066800"/>
          </a:xfrm>
        </p:spPr>
        <p:txBody>
          <a:bodyPr/>
          <a:lstStyle/>
          <a:p>
            <a:r>
              <a:rPr lang="en-US" sz="4800" b="1"/>
              <a:t>Acceleration-  zero</a:t>
            </a:r>
            <a:endParaRPr lang="en-US"/>
          </a:p>
        </p:txBody>
      </p:sp>
      <p:pic>
        <p:nvPicPr>
          <p:cNvPr id="87044" name="Picture 4" descr="C:\WINDOWS\TEMP\~AUT0028.bmp"/>
          <p:cNvPicPr>
            <a:picLocks noChangeAspect="1" noChangeArrowheads="1"/>
          </p:cNvPicPr>
          <p:nvPr/>
        </p:nvPicPr>
        <p:blipFill>
          <a:blip r:embed="rId2" cstate="print"/>
          <a:srcRect/>
          <a:stretch>
            <a:fillRect/>
          </a:stretch>
        </p:blipFill>
        <p:spPr bwMode="auto">
          <a:xfrm>
            <a:off x="304800" y="2333625"/>
            <a:ext cx="6019800" cy="4057650"/>
          </a:xfrm>
          <a:prstGeom prst="rect">
            <a:avLst/>
          </a:prstGeom>
          <a:noFill/>
          <a:ln w="9525">
            <a:noFill/>
            <a:miter lim="800000"/>
            <a:headEnd/>
            <a:tailEnd/>
          </a:ln>
          <a:effectLst/>
        </p:spPr>
      </p:pic>
    </p:spTree>
    <p:extLst>
      <p:ext uri="{BB962C8B-B14F-4D97-AF65-F5344CB8AC3E}">
        <p14:creationId xmlns:p14="http://schemas.microsoft.com/office/powerpoint/2010/main" val="3691710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447800"/>
          </a:xfrm>
        </p:spPr>
        <p:txBody>
          <a:bodyPr/>
          <a:lstStyle/>
          <a:p>
            <a:r>
              <a:rPr lang="en-US" sz="1400" dirty="0"/>
              <a:t>Position is a measurement of a location, with reference to an origin.</a:t>
            </a:r>
            <a:br>
              <a:rPr lang="en-US" sz="1400" dirty="0"/>
            </a:br>
            <a:r>
              <a:rPr lang="en-US" sz="1400" dirty="0"/>
              <a:t>A position is a measurement of a location, with reference to an origin. Positions can therefore be negative or positive. The symbol </a:t>
            </a:r>
            <a:r>
              <a:rPr lang="en-US" sz="1400" i="1" dirty="0"/>
              <a:t>x</a:t>
            </a:r>
            <a:r>
              <a:rPr lang="en-US" sz="1400" dirty="0"/>
              <a:t> is used to indicate position. </a:t>
            </a:r>
            <a:r>
              <a:rPr lang="en-US" sz="1400" i="1" dirty="0"/>
              <a:t>x</a:t>
            </a:r>
            <a:r>
              <a:rPr lang="en-US" sz="1400" dirty="0"/>
              <a:t> has units of length for example cm, m or km. </a:t>
            </a:r>
            <a:r>
              <a:rPr lang="en-US" sz="1400" b="1" dirty="0">
                <a:hlinkClick r:id="rId2"/>
              </a:rPr>
              <a:t>Figure 4</a:t>
            </a:r>
            <a:r>
              <a:rPr lang="en-US" sz="1400" dirty="0"/>
              <a:t> shows the position of a school. Depending on what reference point we choose, we can say that the school is 300m from Joan's house (with Joan's house as the reference point or origin) or 500m from Joel's house (with Joel's house as the reference point or origin).</a:t>
            </a:r>
            <a:br>
              <a:rPr lang="en-US" sz="1400" dirty="0"/>
            </a:br>
            <a:endParaRPr lang="en-US" sz="1400" dirty="0"/>
          </a:p>
        </p:txBody>
      </p:sp>
      <p:sp>
        <p:nvSpPr>
          <p:cNvPr id="3" name="Content Placeholder 2"/>
          <p:cNvSpPr>
            <a:spLocks noGrp="1"/>
          </p:cNvSpPr>
          <p:nvPr>
            <p:ph idx="1"/>
          </p:nvPr>
        </p:nvSpPr>
        <p:spPr>
          <a:xfrm>
            <a:off x="697523" y="3045655"/>
            <a:ext cx="7772400" cy="1546936"/>
          </a:xfrm>
        </p:spPr>
        <p:txBody>
          <a:bodyPr/>
          <a:lstStyle/>
          <a:p>
            <a:r>
              <a:rPr lang="en-US" sz="1800" dirty="0"/>
              <a:t>The shop is also 300</a:t>
            </a:r>
            <a:r>
              <a:rPr lang="en-US" sz="1800" i="1" dirty="0"/>
              <a:t>m</a:t>
            </a:r>
            <a:r>
              <a:rPr lang="en-US" sz="1800" dirty="0"/>
              <a:t> from Joan's house, but in the opposite direction as the school. When we choose a reference point, we have a positive direction and a negative direction. If we choose the direction towards the school as positive, then the direction towards the shop is negative. A negative direction is always opposite to the direction chosen as positive.</a:t>
            </a:r>
            <a:endParaRPr lang="en-US" sz="1800" dirty="0"/>
          </a:p>
        </p:txBody>
      </p:sp>
      <p:pic>
        <p:nvPicPr>
          <p:cNvPr id="9220" name="Picture 4" descr="Figure 5 (PG10C2_0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4592591"/>
            <a:ext cx="4409733" cy="1120064"/>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1600" y="1676398"/>
            <a:ext cx="6208201" cy="121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685800" y="5715000"/>
            <a:ext cx="7848600" cy="923330"/>
          </a:xfrm>
          <a:prstGeom prst="rect">
            <a:avLst/>
          </a:prstGeom>
        </p:spPr>
        <p:txBody>
          <a:bodyPr wrap="square">
            <a:spAutoFit/>
          </a:bodyPr>
          <a:lstStyle/>
          <a:p>
            <a:r>
              <a:rPr lang="en-US" sz="1800" b="1" dirty="0"/>
              <a:t> </a:t>
            </a:r>
            <a:r>
              <a:rPr lang="en-US" sz="1800" dirty="0"/>
              <a:t>The origin is at Joan's house and the position of the school is +300 m. Positions towards the left are defined as positive and positions towards the right are defined as negative.</a:t>
            </a:r>
            <a:endParaRPr lang="en-US" sz="1800" dirty="0"/>
          </a:p>
        </p:txBody>
      </p:sp>
    </p:spTree>
    <p:extLst>
      <p:ext uri="{BB962C8B-B14F-4D97-AF65-F5344CB8AC3E}">
        <p14:creationId xmlns:p14="http://schemas.microsoft.com/office/powerpoint/2010/main" val="15381296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WINDOWS\TEMP\~AUT0018.bmp"/>
          <p:cNvPicPr>
            <a:picLocks noChangeAspect="1" noChangeArrowheads="1"/>
          </p:cNvPicPr>
          <p:nvPr/>
        </p:nvPicPr>
        <p:blipFill>
          <a:blip r:embed="rId2" cstate="print"/>
          <a:srcRect/>
          <a:stretch>
            <a:fillRect/>
          </a:stretch>
        </p:blipFill>
        <p:spPr bwMode="auto">
          <a:xfrm>
            <a:off x="457200" y="2584450"/>
            <a:ext cx="4038600" cy="3798888"/>
          </a:xfrm>
          <a:prstGeom prst="rect">
            <a:avLst/>
          </a:prstGeom>
          <a:noFill/>
          <a:ln w="9525">
            <a:noFill/>
            <a:miter lim="800000"/>
            <a:headEnd/>
            <a:tailEnd/>
          </a:ln>
          <a:effectLst/>
        </p:spPr>
      </p:pic>
      <p:pic>
        <p:nvPicPr>
          <p:cNvPr id="21507" name="Picture 3" descr="C:\WINDOWS\TEMP\~AUT0043.bmp"/>
          <p:cNvPicPr>
            <a:picLocks noChangeAspect="1" noChangeArrowheads="1"/>
          </p:cNvPicPr>
          <p:nvPr/>
        </p:nvPicPr>
        <p:blipFill>
          <a:blip r:embed="rId3" cstate="print"/>
          <a:srcRect/>
          <a:stretch>
            <a:fillRect/>
          </a:stretch>
        </p:blipFill>
        <p:spPr bwMode="auto">
          <a:xfrm>
            <a:off x="4648200" y="2474913"/>
            <a:ext cx="3986213" cy="3759200"/>
          </a:xfrm>
          <a:prstGeom prst="rect">
            <a:avLst/>
          </a:prstGeom>
          <a:noFill/>
          <a:ln w="9525">
            <a:noFill/>
            <a:miter lim="800000"/>
            <a:headEnd/>
            <a:tailEnd/>
          </a:ln>
          <a:effectLst/>
        </p:spPr>
      </p:pic>
      <p:sp>
        <p:nvSpPr>
          <p:cNvPr id="21508" name="Rectangle 4"/>
          <p:cNvSpPr>
            <a:spLocks noGrp="1" noChangeArrowheads="1"/>
          </p:cNvSpPr>
          <p:nvPr>
            <p:ph type="title"/>
          </p:nvPr>
        </p:nvSpPr>
        <p:spPr>
          <a:xfrm>
            <a:off x="685800" y="609600"/>
            <a:ext cx="7848600" cy="1676400"/>
          </a:xfrm>
        </p:spPr>
        <p:txBody>
          <a:bodyPr/>
          <a:lstStyle/>
          <a:p>
            <a:r>
              <a:rPr lang="en-US"/>
              <a:t>A position-time graph for uniformly accelerating motion</a:t>
            </a:r>
            <a:br>
              <a:rPr lang="en-US"/>
            </a:br>
            <a:r>
              <a:rPr lang="en-US" sz="3200" b="1">
                <a:solidFill>
                  <a:schemeClr val="accent2"/>
                </a:solidFill>
              </a:rPr>
              <a:t>parabola- varies directly w/square</a:t>
            </a:r>
            <a:endParaRPr lang="en-US"/>
          </a:p>
        </p:txBody>
      </p:sp>
    </p:spTree>
    <p:extLst>
      <p:ext uri="{BB962C8B-B14F-4D97-AF65-F5344CB8AC3E}">
        <p14:creationId xmlns:p14="http://schemas.microsoft.com/office/powerpoint/2010/main" val="36126340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t>Instantaneous Velocity</a:t>
            </a:r>
          </a:p>
        </p:txBody>
      </p:sp>
      <p:sp>
        <p:nvSpPr>
          <p:cNvPr id="66563" name="Rectangle 3"/>
          <p:cNvSpPr>
            <a:spLocks noGrp="1" noChangeArrowheads="1"/>
          </p:cNvSpPr>
          <p:nvPr>
            <p:ph type="body" idx="1"/>
          </p:nvPr>
        </p:nvSpPr>
        <p:spPr/>
        <p:txBody>
          <a:bodyPr/>
          <a:lstStyle/>
          <a:p>
            <a:r>
              <a:rPr lang="en-US" sz="4400"/>
              <a:t>May use a position-time graph to determine</a:t>
            </a:r>
          </a:p>
          <a:p>
            <a:r>
              <a:rPr lang="en-US" sz="4400"/>
              <a:t> the slope  at different times.</a:t>
            </a:r>
          </a:p>
          <a:p>
            <a:r>
              <a:rPr lang="en-US" sz="4400"/>
              <a:t>Is the tangent to a curve on a position-time graph</a:t>
            </a:r>
          </a:p>
        </p:txBody>
      </p:sp>
    </p:spTree>
    <p:extLst>
      <p:ext uri="{BB962C8B-B14F-4D97-AF65-F5344CB8AC3E}">
        <p14:creationId xmlns:p14="http://schemas.microsoft.com/office/powerpoint/2010/main" val="12808422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a:t>Velocity-Time Graphs</a:t>
            </a:r>
          </a:p>
        </p:txBody>
      </p:sp>
      <p:sp>
        <p:nvSpPr>
          <p:cNvPr id="130051" name="Rectangle 3"/>
          <p:cNvSpPr>
            <a:spLocks noGrp="1" noChangeArrowheads="1"/>
          </p:cNvSpPr>
          <p:nvPr>
            <p:ph type="body" idx="1"/>
          </p:nvPr>
        </p:nvSpPr>
        <p:spPr/>
        <p:txBody>
          <a:bodyPr/>
          <a:lstStyle/>
          <a:p>
            <a:r>
              <a:rPr lang="en-US"/>
              <a:t>Describes motion with either constant or changing velocity</a:t>
            </a:r>
          </a:p>
          <a:p>
            <a:r>
              <a:rPr lang="en-US"/>
              <a:t>Model the motion with your hand</a:t>
            </a:r>
          </a:p>
          <a:p>
            <a:r>
              <a:rPr lang="en-US"/>
              <a:t>the displacement between 2 times is the area under the curve of a velocity-time graph </a:t>
            </a:r>
          </a:p>
          <a:p>
            <a:endParaRPr lang="en-US"/>
          </a:p>
        </p:txBody>
      </p:sp>
    </p:spTree>
    <p:extLst>
      <p:ext uri="{BB962C8B-B14F-4D97-AF65-F5344CB8AC3E}">
        <p14:creationId xmlns:p14="http://schemas.microsoft.com/office/powerpoint/2010/main" val="41460998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4572000" y="3505200"/>
            <a:ext cx="4267200" cy="2590800"/>
          </a:xfrm>
        </p:spPr>
        <p:txBody>
          <a:bodyPr/>
          <a:lstStyle/>
          <a:p>
            <a:r>
              <a:rPr lang="en-US" sz="3600"/>
              <a:t>Velocity-time graph</a:t>
            </a:r>
            <a:br>
              <a:rPr lang="en-US" sz="3600"/>
            </a:br>
            <a:r>
              <a:rPr lang="en-US" sz="3600"/>
              <a:t>for an airplane moving w/a constant velocity of 260 m/s</a:t>
            </a:r>
            <a:br>
              <a:rPr lang="en-US" sz="3600"/>
            </a:br>
            <a:r>
              <a:rPr lang="en-US" sz="3600">
                <a:solidFill>
                  <a:srgbClr val="FF0000"/>
                </a:solidFill>
              </a:rPr>
              <a:t>Velocity is constant</a:t>
            </a:r>
            <a:endParaRPr lang="en-US"/>
          </a:p>
        </p:txBody>
      </p:sp>
      <p:sp>
        <p:nvSpPr>
          <p:cNvPr id="132099" name="Rectangle 3"/>
          <p:cNvSpPr>
            <a:spLocks noGrp="1" noChangeArrowheads="1"/>
          </p:cNvSpPr>
          <p:nvPr>
            <p:ph type="body" idx="1"/>
          </p:nvPr>
        </p:nvSpPr>
        <p:spPr>
          <a:xfrm>
            <a:off x="304800" y="381000"/>
            <a:ext cx="2971800" cy="1752600"/>
          </a:xfrm>
        </p:spPr>
        <p:txBody>
          <a:bodyPr/>
          <a:lstStyle/>
          <a:p>
            <a:r>
              <a:rPr lang="en-US" sz="4000"/>
              <a:t>The position-time graph</a:t>
            </a:r>
            <a:endParaRPr lang="en-US"/>
          </a:p>
        </p:txBody>
      </p:sp>
      <p:pic>
        <p:nvPicPr>
          <p:cNvPr id="132100" name="Picture 4" descr="C:\WINDOWS\TEMP\~AUT0019.bmp"/>
          <p:cNvPicPr>
            <a:picLocks noChangeAspect="1" noChangeArrowheads="1"/>
          </p:cNvPicPr>
          <p:nvPr/>
        </p:nvPicPr>
        <p:blipFill>
          <a:blip r:embed="rId2" cstate="print"/>
          <a:srcRect/>
          <a:stretch>
            <a:fillRect/>
          </a:stretch>
        </p:blipFill>
        <p:spPr bwMode="auto">
          <a:xfrm>
            <a:off x="152400" y="2514600"/>
            <a:ext cx="3694113" cy="3886200"/>
          </a:xfrm>
          <a:prstGeom prst="rect">
            <a:avLst/>
          </a:prstGeom>
          <a:noFill/>
          <a:ln w="9525">
            <a:noFill/>
            <a:miter lim="800000"/>
            <a:headEnd/>
            <a:tailEnd/>
          </a:ln>
          <a:effectLst/>
        </p:spPr>
      </p:pic>
      <p:pic>
        <p:nvPicPr>
          <p:cNvPr id="132101" name="Picture 5" descr="C:\WINDOWS\TEMP\~AUT0020.bmp"/>
          <p:cNvPicPr>
            <a:picLocks noChangeAspect="1" noChangeArrowheads="1"/>
          </p:cNvPicPr>
          <p:nvPr/>
        </p:nvPicPr>
        <p:blipFill>
          <a:blip r:embed="rId3" cstate="print"/>
          <a:srcRect/>
          <a:stretch>
            <a:fillRect/>
          </a:stretch>
        </p:blipFill>
        <p:spPr bwMode="auto">
          <a:xfrm>
            <a:off x="3657600" y="381000"/>
            <a:ext cx="5264150" cy="3117850"/>
          </a:xfrm>
          <a:prstGeom prst="rect">
            <a:avLst/>
          </a:prstGeom>
          <a:noFill/>
          <a:ln w="9525">
            <a:noFill/>
            <a:miter lim="800000"/>
            <a:headEnd/>
            <a:tailEnd/>
          </a:ln>
          <a:effectLst/>
        </p:spPr>
      </p:pic>
    </p:spTree>
    <p:extLst>
      <p:ext uri="{BB962C8B-B14F-4D97-AF65-F5344CB8AC3E}">
        <p14:creationId xmlns:p14="http://schemas.microsoft.com/office/powerpoint/2010/main" val="31354162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609600"/>
            <a:ext cx="7772400" cy="457200"/>
          </a:xfrm>
        </p:spPr>
        <p:txBody>
          <a:bodyPr/>
          <a:lstStyle/>
          <a:p>
            <a:r>
              <a:rPr lang="en-US"/>
              <a:t>Constant velocity</a:t>
            </a:r>
          </a:p>
        </p:txBody>
      </p:sp>
      <p:sp>
        <p:nvSpPr>
          <p:cNvPr id="59395" name="Rectangle 3"/>
          <p:cNvSpPr>
            <a:spLocks noGrp="1" noChangeArrowheads="1"/>
          </p:cNvSpPr>
          <p:nvPr>
            <p:ph type="body" idx="1"/>
          </p:nvPr>
        </p:nvSpPr>
        <p:spPr>
          <a:xfrm>
            <a:off x="685800" y="1371600"/>
            <a:ext cx="7772400" cy="4724400"/>
          </a:xfrm>
        </p:spPr>
        <p:txBody>
          <a:bodyPr/>
          <a:lstStyle/>
          <a:p>
            <a:r>
              <a:rPr lang="en-US" sz="4000" b="1"/>
              <a:t>The time interval is the same at all time intervals</a:t>
            </a:r>
          </a:p>
          <a:p>
            <a:r>
              <a:rPr lang="en-US" sz="4000" b="1"/>
              <a:t>called uniform velocity</a:t>
            </a:r>
          </a:p>
          <a:p>
            <a:r>
              <a:rPr lang="en-US" sz="4000" b="1"/>
              <a:t>the ratio of      d/     t is constant</a:t>
            </a:r>
          </a:p>
          <a:p>
            <a:r>
              <a:rPr lang="en-US" sz="4000" b="1"/>
              <a:t>uniform velocity=</a:t>
            </a:r>
          </a:p>
          <a:p>
            <a:r>
              <a:rPr lang="en-US" sz="4000" b="1"/>
              <a:t>v =</a:t>
            </a:r>
            <a:r>
              <a:rPr lang="en-US" sz="4000" b="1" u="sng"/>
              <a:t> d</a:t>
            </a:r>
            <a:r>
              <a:rPr lang="en-US" sz="4000" b="1"/>
              <a:t>								 t</a:t>
            </a:r>
            <a:endParaRPr lang="en-US" b="1"/>
          </a:p>
        </p:txBody>
      </p:sp>
      <p:graphicFrame>
        <p:nvGraphicFramePr>
          <p:cNvPr id="59396" name="Object 4"/>
          <p:cNvGraphicFramePr>
            <a:graphicFrameLocks noChangeAspect="1"/>
          </p:cNvGraphicFramePr>
          <p:nvPr/>
        </p:nvGraphicFramePr>
        <p:xfrm>
          <a:off x="3810000" y="3505200"/>
          <a:ext cx="474663" cy="566738"/>
        </p:xfrm>
        <a:graphic>
          <a:graphicData uri="http://schemas.openxmlformats.org/presentationml/2006/ole">
            <mc:AlternateContent xmlns:mc="http://schemas.openxmlformats.org/markup-compatibility/2006">
              <mc:Choice xmlns:v="urn:schemas-microsoft-com:vml" Requires="v">
                <p:oleObj spid="_x0000_s4122" name="Clip" r:id="rId3" imgW="1076475" imgH="1286055" progId="MS_ClipArt_Gallery.2">
                  <p:embed/>
                </p:oleObj>
              </mc:Choice>
              <mc:Fallback>
                <p:oleObj name="Clip" r:id="rId3" imgW="1076475" imgH="1286055"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3505200"/>
                        <a:ext cx="474663" cy="566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9397" name="Object 5"/>
          <p:cNvGraphicFramePr>
            <a:graphicFrameLocks noChangeAspect="1"/>
          </p:cNvGraphicFramePr>
          <p:nvPr/>
        </p:nvGraphicFramePr>
        <p:xfrm>
          <a:off x="4800600" y="3505200"/>
          <a:ext cx="474663" cy="566738"/>
        </p:xfrm>
        <a:graphic>
          <a:graphicData uri="http://schemas.openxmlformats.org/presentationml/2006/ole">
            <mc:AlternateContent xmlns:mc="http://schemas.openxmlformats.org/markup-compatibility/2006">
              <mc:Choice xmlns:v="urn:schemas-microsoft-com:vml" Requires="v">
                <p:oleObj spid="_x0000_s4123" name="Clip" r:id="rId5" imgW="1076475" imgH="1286055" progId="MS_ClipArt_Gallery.2">
                  <p:embed/>
                </p:oleObj>
              </mc:Choice>
              <mc:Fallback>
                <p:oleObj name="Clip" r:id="rId5" imgW="1076475" imgH="1286055" progId="MS_ClipArt_Gallery.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505200"/>
                        <a:ext cx="474663" cy="566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956697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4800" y="990600"/>
            <a:ext cx="2819400" cy="1447800"/>
          </a:xfrm>
        </p:spPr>
        <p:txBody>
          <a:bodyPr/>
          <a:lstStyle/>
          <a:p>
            <a:r>
              <a:rPr lang="en-US"/>
              <a:t>Constant Velocity</a:t>
            </a:r>
          </a:p>
        </p:txBody>
      </p:sp>
      <p:sp>
        <p:nvSpPr>
          <p:cNvPr id="27651" name="Rectangle 3"/>
          <p:cNvSpPr>
            <a:spLocks noGrp="1" noChangeArrowheads="1"/>
          </p:cNvSpPr>
          <p:nvPr>
            <p:ph type="body" idx="1"/>
          </p:nvPr>
        </p:nvSpPr>
        <p:spPr>
          <a:xfrm>
            <a:off x="685800" y="5334000"/>
            <a:ext cx="76200" cy="762000"/>
          </a:xfrm>
        </p:spPr>
        <p:txBody>
          <a:bodyPr/>
          <a:lstStyle/>
          <a:p>
            <a:endParaRPr lang="en-US"/>
          </a:p>
        </p:txBody>
      </p:sp>
      <p:pic>
        <p:nvPicPr>
          <p:cNvPr id="27652" name="Picture 4" descr="C:\WINDOWS\TEMP\~AUT0012.bmp"/>
          <p:cNvPicPr>
            <a:picLocks noChangeAspect="1" noChangeArrowheads="1"/>
          </p:cNvPicPr>
          <p:nvPr/>
        </p:nvPicPr>
        <p:blipFill>
          <a:blip r:embed="rId2" cstate="print"/>
          <a:srcRect/>
          <a:stretch>
            <a:fillRect/>
          </a:stretch>
        </p:blipFill>
        <p:spPr bwMode="auto">
          <a:xfrm>
            <a:off x="228600" y="4267200"/>
            <a:ext cx="2895600" cy="2224088"/>
          </a:xfrm>
          <a:prstGeom prst="rect">
            <a:avLst/>
          </a:prstGeom>
          <a:noFill/>
          <a:ln w="9525">
            <a:noFill/>
            <a:miter lim="800000"/>
            <a:headEnd/>
            <a:tailEnd/>
          </a:ln>
          <a:effectLst/>
        </p:spPr>
      </p:pic>
      <p:pic>
        <p:nvPicPr>
          <p:cNvPr id="27653" name="Picture 5" descr="C:\WINDOWS\TEMP\~AUT0013.bmp"/>
          <p:cNvPicPr>
            <a:picLocks noChangeAspect="1" noChangeArrowheads="1"/>
          </p:cNvPicPr>
          <p:nvPr/>
        </p:nvPicPr>
        <p:blipFill>
          <a:blip r:embed="rId3" cstate="print"/>
          <a:srcRect/>
          <a:stretch>
            <a:fillRect/>
          </a:stretch>
        </p:blipFill>
        <p:spPr bwMode="auto">
          <a:xfrm>
            <a:off x="3048000" y="973138"/>
            <a:ext cx="5751513" cy="5540375"/>
          </a:xfrm>
          <a:prstGeom prst="rect">
            <a:avLst/>
          </a:prstGeom>
          <a:noFill/>
          <a:ln w="9525">
            <a:noFill/>
            <a:miter lim="800000"/>
            <a:headEnd/>
            <a:tailEnd/>
          </a:ln>
          <a:effectLst/>
        </p:spPr>
      </p:pic>
    </p:spTree>
    <p:extLst>
      <p:ext uri="{BB962C8B-B14F-4D97-AF65-F5344CB8AC3E}">
        <p14:creationId xmlns:p14="http://schemas.microsoft.com/office/powerpoint/2010/main" val="20064542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09600" y="381000"/>
            <a:ext cx="3200400" cy="1143000"/>
          </a:xfrm>
        </p:spPr>
        <p:txBody>
          <a:bodyPr/>
          <a:lstStyle/>
          <a:p>
            <a:r>
              <a:rPr lang="en-US"/>
              <a:t>Uniform Velocity</a:t>
            </a:r>
          </a:p>
        </p:txBody>
      </p:sp>
      <p:sp>
        <p:nvSpPr>
          <p:cNvPr id="29699" name="Rectangle 3"/>
          <p:cNvSpPr>
            <a:spLocks noGrp="1" noChangeArrowheads="1"/>
          </p:cNvSpPr>
          <p:nvPr>
            <p:ph type="body" idx="1"/>
          </p:nvPr>
        </p:nvSpPr>
        <p:spPr>
          <a:xfrm>
            <a:off x="685800" y="1981200"/>
            <a:ext cx="76200" cy="457200"/>
          </a:xfrm>
        </p:spPr>
        <p:txBody>
          <a:bodyPr/>
          <a:lstStyle/>
          <a:p>
            <a:endParaRPr lang="en-US"/>
          </a:p>
        </p:txBody>
      </p:sp>
      <p:pic>
        <p:nvPicPr>
          <p:cNvPr id="29700" name="Picture 4" descr="C:\WINDOWS\TEMP\~AUT0016.bmp"/>
          <p:cNvPicPr>
            <a:picLocks noChangeAspect="1" noChangeArrowheads="1"/>
          </p:cNvPicPr>
          <p:nvPr/>
        </p:nvPicPr>
        <p:blipFill>
          <a:blip r:embed="rId2" cstate="print"/>
          <a:srcRect/>
          <a:stretch>
            <a:fillRect/>
          </a:stretch>
        </p:blipFill>
        <p:spPr bwMode="auto">
          <a:xfrm>
            <a:off x="3429000" y="1401763"/>
            <a:ext cx="5233988" cy="5118100"/>
          </a:xfrm>
          <a:prstGeom prst="rect">
            <a:avLst/>
          </a:prstGeom>
          <a:noFill/>
          <a:ln w="9525">
            <a:noFill/>
            <a:miter lim="800000"/>
            <a:headEnd/>
            <a:tailEnd/>
          </a:ln>
          <a:effectLst/>
        </p:spPr>
      </p:pic>
      <p:pic>
        <p:nvPicPr>
          <p:cNvPr id="29701" name="Picture 5" descr="C:\WINDOWS\TEMP\~AUT0017.bmp"/>
          <p:cNvPicPr>
            <a:picLocks noChangeAspect="1" noChangeArrowheads="1"/>
          </p:cNvPicPr>
          <p:nvPr/>
        </p:nvPicPr>
        <p:blipFill>
          <a:blip r:embed="rId3" cstate="print"/>
          <a:srcRect/>
          <a:stretch>
            <a:fillRect/>
          </a:stretch>
        </p:blipFill>
        <p:spPr bwMode="auto">
          <a:xfrm>
            <a:off x="152400" y="3735388"/>
            <a:ext cx="3124200" cy="2632075"/>
          </a:xfrm>
          <a:prstGeom prst="rect">
            <a:avLst/>
          </a:prstGeom>
          <a:noFill/>
          <a:ln w="9525">
            <a:noFill/>
            <a:miter lim="800000"/>
            <a:headEnd/>
            <a:tailEnd/>
          </a:ln>
          <a:effectLst/>
        </p:spPr>
      </p:pic>
    </p:spTree>
    <p:extLst>
      <p:ext uri="{BB962C8B-B14F-4D97-AF65-F5344CB8AC3E}">
        <p14:creationId xmlns:p14="http://schemas.microsoft.com/office/powerpoint/2010/main" val="13987407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z="5400" b="1"/>
              <a:t>average velocity</a:t>
            </a:r>
          </a:p>
        </p:txBody>
      </p:sp>
      <p:sp>
        <p:nvSpPr>
          <p:cNvPr id="108547" name="Rectangle 3"/>
          <p:cNvSpPr>
            <a:spLocks noGrp="1" noChangeArrowheads="1"/>
          </p:cNvSpPr>
          <p:nvPr>
            <p:ph type="body" idx="1"/>
          </p:nvPr>
        </p:nvSpPr>
        <p:spPr/>
        <p:txBody>
          <a:bodyPr/>
          <a:lstStyle/>
          <a:p>
            <a:r>
              <a:rPr lang="en-US" sz="4000" b="1"/>
              <a:t>The slope is the average velocity</a:t>
            </a:r>
          </a:p>
          <a:p>
            <a:r>
              <a:rPr lang="en-US" sz="4000" b="1"/>
              <a:t>V=    d/t</a:t>
            </a:r>
          </a:p>
          <a:p>
            <a:endParaRPr lang="en-US" sz="4000" b="1"/>
          </a:p>
          <a:p>
            <a:r>
              <a:rPr lang="en-US" sz="4000" b="1"/>
              <a:t>slope =</a:t>
            </a:r>
            <a:r>
              <a:rPr lang="en-US" sz="4000" b="1" u="sng"/>
              <a:t> rise</a:t>
            </a:r>
            <a:r>
              <a:rPr lang="en-US" sz="4000" b="1"/>
              <a:t> =</a:t>
            </a:r>
            <a:r>
              <a:rPr lang="en-US" sz="4000" b="1" u="sng"/>
              <a:t> </a:t>
            </a:r>
            <a:r>
              <a:rPr lang="en-US" sz="4000" b="1" u="sng">
                <a:sym typeface="Symbol" pitchFamily="18" charset="2"/>
              </a:rPr>
              <a:t></a:t>
            </a:r>
            <a:r>
              <a:rPr lang="en-US" sz="4000" b="1" u="sng"/>
              <a:t>  d	</a:t>
            </a:r>
            <a:r>
              <a:rPr lang="en-US" sz="4000" b="1"/>
              <a:t>					 run     </a:t>
            </a:r>
            <a:r>
              <a:rPr lang="en-US" sz="4000" b="1">
                <a:sym typeface="Symbol" pitchFamily="18" charset="2"/>
              </a:rPr>
              <a:t></a:t>
            </a:r>
            <a:r>
              <a:rPr lang="en-US" sz="4000" b="1"/>
              <a:t> t</a:t>
            </a:r>
            <a:endParaRPr lang="en-US"/>
          </a:p>
        </p:txBody>
      </p:sp>
    </p:spTree>
    <p:extLst>
      <p:ext uri="{BB962C8B-B14F-4D97-AF65-F5344CB8AC3E}">
        <p14:creationId xmlns:p14="http://schemas.microsoft.com/office/powerpoint/2010/main" val="9928200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WINDOWS\TEMP\~AUT0035.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33400"/>
            <a:ext cx="5791200" cy="568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3" name="Rectangle 3"/>
          <p:cNvSpPr>
            <a:spLocks noGrp="1" noChangeArrowheads="1"/>
          </p:cNvSpPr>
          <p:nvPr>
            <p:ph type="title"/>
          </p:nvPr>
        </p:nvSpPr>
        <p:spPr>
          <a:xfrm>
            <a:off x="6248400" y="2133600"/>
            <a:ext cx="2133600" cy="1143000"/>
          </a:xfrm>
        </p:spPr>
        <p:txBody>
          <a:bodyPr/>
          <a:lstStyle/>
          <a:p>
            <a:r>
              <a:rPr lang="en-US" smtClean="0"/>
              <a:t>car</a:t>
            </a:r>
          </a:p>
        </p:txBody>
      </p:sp>
      <p:sp>
        <p:nvSpPr>
          <p:cNvPr id="10244" name="Rectangle 4"/>
          <p:cNvSpPr>
            <a:spLocks noGrp="1" noChangeArrowheads="1"/>
          </p:cNvSpPr>
          <p:nvPr>
            <p:ph type="body" idx="1"/>
          </p:nvPr>
        </p:nvSpPr>
        <p:spPr>
          <a:xfrm>
            <a:off x="6324600" y="3810000"/>
            <a:ext cx="2133600" cy="2286000"/>
          </a:xfrm>
        </p:spPr>
        <p:txBody>
          <a:bodyPr/>
          <a:lstStyle/>
          <a:p>
            <a:pPr>
              <a:buFontTx/>
              <a:buNone/>
            </a:pPr>
            <a:r>
              <a:rPr lang="en-US" sz="4000" b="1" smtClean="0"/>
              <a:t>Shifting w/four gears</a:t>
            </a:r>
            <a:endParaRPr lang="en-US" smtClean="0"/>
          </a:p>
        </p:txBody>
      </p:sp>
    </p:spTree>
    <p:extLst>
      <p:ext uri="{BB962C8B-B14F-4D97-AF65-F5344CB8AC3E}">
        <p14:creationId xmlns:p14="http://schemas.microsoft.com/office/powerpoint/2010/main" val="42843828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477000" y="609600"/>
            <a:ext cx="1981200" cy="1143000"/>
          </a:xfrm>
        </p:spPr>
        <p:txBody>
          <a:bodyPr/>
          <a:lstStyle/>
          <a:p>
            <a:endParaRPr lang="en-US" smtClean="0"/>
          </a:p>
        </p:txBody>
      </p:sp>
      <p:sp>
        <p:nvSpPr>
          <p:cNvPr id="11267" name="Rectangle 3"/>
          <p:cNvSpPr>
            <a:spLocks noGrp="1" noChangeArrowheads="1"/>
          </p:cNvSpPr>
          <p:nvPr>
            <p:ph type="body" idx="1"/>
          </p:nvPr>
        </p:nvSpPr>
        <p:spPr>
          <a:xfrm>
            <a:off x="533400" y="3048000"/>
            <a:ext cx="7924800" cy="3048000"/>
          </a:xfrm>
        </p:spPr>
        <p:txBody>
          <a:bodyPr/>
          <a:lstStyle/>
          <a:p>
            <a:r>
              <a:rPr lang="en-US" sz="4000" b="1" smtClean="0"/>
              <a:t>Slope (acceleration) is greatest just as the car begins accelerating from rest.</a:t>
            </a:r>
          </a:p>
          <a:p>
            <a:r>
              <a:rPr lang="en-US" sz="4000" b="1" smtClean="0"/>
              <a:t>The acceleration is smallest when the velocity is largest</a:t>
            </a:r>
            <a:r>
              <a:rPr lang="en-US" smtClean="0"/>
              <a:t>.</a:t>
            </a:r>
          </a:p>
          <a:p>
            <a:endParaRPr lang="en-US" smtClean="0"/>
          </a:p>
        </p:txBody>
      </p:sp>
      <p:pic>
        <p:nvPicPr>
          <p:cNvPr id="11268" name="Picture 4" descr="C:\WINDOWS\TEMP\~AUT0035.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2400"/>
            <a:ext cx="2971800" cy="291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4403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Adobe Fan Heiti Std B" pitchFamily="34" charset="-128"/>
                <a:ea typeface="Adobe Fan Heiti Std B" pitchFamily="34" charset="-128"/>
              </a:rPr>
              <a:t>Reference Point- where you begin</a:t>
            </a:r>
            <a:br>
              <a:rPr lang="en-US" sz="2800" dirty="0" smtClean="0">
                <a:latin typeface="Adobe Fan Heiti Std B" pitchFamily="34" charset="-128"/>
                <a:ea typeface="Adobe Fan Heiti Std B" pitchFamily="34" charset="-128"/>
              </a:rPr>
            </a:br>
            <a:r>
              <a:rPr lang="en-US" sz="2800" dirty="0" smtClean="0">
                <a:latin typeface="Adobe Fan Heiti Std B" pitchFamily="34" charset="-128"/>
                <a:ea typeface="Adobe Fan Heiti Std B" pitchFamily="34" charset="-128"/>
              </a:rPr>
              <a:t>Frame of Reference</a:t>
            </a:r>
            <a:endParaRPr lang="en-US" sz="2800" dirty="0">
              <a:latin typeface="Adobe Fan Heiti Std B" pitchFamily="34" charset="-128"/>
              <a:ea typeface="Adobe Fan Heiti Std B" pitchFamily="34" charset="-128"/>
            </a:endParaRPr>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981200"/>
            <a:ext cx="7593858"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98561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Constant acceleration</a:t>
            </a:r>
          </a:p>
        </p:txBody>
      </p:sp>
      <p:sp>
        <p:nvSpPr>
          <p:cNvPr id="8195" name="Rectangle 3"/>
          <p:cNvSpPr>
            <a:spLocks noGrp="1" noChangeArrowheads="1"/>
          </p:cNvSpPr>
          <p:nvPr>
            <p:ph type="body" idx="1"/>
          </p:nvPr>
        </p:nvSpPr>
        <p:spPr>
          <a:xfrm>
            <a:off x="381000" y="1828800"/>
            <a:ext cx="8229600" cy="4267200"/>
          </a:xfrm>
        </p:spPr>
        <p:txBody>
          <a:bodyPr/>
          <a:lstStyle/>
          <a:p>
            <a:r>
              <a:rPr lang="en-US" sz="3600" b="1" smtClean="0"/>
              <a:t>The straight line  “curve” on a velocity-time graph indicates that the change in velocity is the same in each time interval</a:t>
            </a:r>
          </a:p>
          <a:p>
            <a:r>
              <a:rPr lang="en-US" sz="3600" b="1" smtClean="0">
                <a:solidFill>
                  <a:schemeClr val="accent2"/>
                </a:solidFill>
              </a:rPr>
              <a:t>The slope (acceleration) is constant</a:t>
            </a:r>
            <a:endParaRPr lang="en-US" sz="3600" b="1" smtClean="0"/>
          </a:p>
          <a:p>
            <a:r>
              <a:rPr lang="en-US" sz="3600" b="1" smtClean="0"/>
              <a:t>The airplane acceleration = 20 m/s/s/.</a:t>
            </a:r>
          </a:p>
          <a:p>
            <a:r>
              <a:rPr lang="en-US" sz="3600" b="1" smtClean="0"/>
              <a:t>Velocity inc. 20 m/s for every second</a:t>
            </a:r>
            <a:endParaRPr lang="en-US" smtClean="0"/>
          </a:p>
        </p:txBody>
      </p:sp>
    </p:spTree>
    <p:extLst>
      <p:ext uri="{BB962C8B-B14F-4D97-AF65-F5344CB8AC3E}">
        <p14:creationId xmlns:p14="http://schemas.microsoft.com/office/powerpoint/2010/main" val="17047316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WINDOWS\TEMP\~AUT0010.bmp"/>
          <p:cNvPicPr>
            <a:picLocks noChangeAspect="1" noChangeArrowheads="1"/>
          </p:cNvPicPr>
          <p:nvPr/>
        </p:nvPicPr>
        <p:blipFill>
          <a:blip r:embed="rId2" cstate="print"/>
          <a:srcRect/>
          <a:stretch>
            <a:fillRect/>
          </a:stretch>
        </p:blipFill>
        <p:spPr bwMode="auto">
          <a:xfrm>
            <a:off x="2971800" y="990600"/>
            <a:ext cx="5999163" cy="5556250"/>
          </a:xfrm>
          <a:prstGeom prst="rect">
            <a:avLst/>
          </a:prstGeom>
          <a:noFill/>
          <a:ln w="9525">
            <a:noFill/>
            <a:miter lim="800000"/>
            <a:headEnd/>
            <a:tailEnd/>
          </a:ln>
          <a:effectLst/>
        </p:spPr>
      </p:pic>
      <p:pic>
        <p:nvPicPr>
          <p:cNvPr id="26627" name="Picture 3" descr="C:\WINDOWS\TEMP\~AUT0011.bmp"/>
          <p:cNvPicPr>
            <a:picLocks noChangeAspect="1" noChangeArrowheads="1"/>
          </p:cNvPicPr>
          <p:nvPr/>
        </p:nvPicPr>
        <p:blipFill>
          <a:blip r:embed="rId3" cstate="print"/>
          <a:srcRect/>
          <a:stretch>
            <a:fillRect/>
          </a:stretch>
        </p:blipFill>
        <p:spPr bwMode="auto">
          <a:xfrm>
            <a:off x="304800" y="3200400"/>
            <a:ext cx="2876550" cy="3276600"/>
          </a:xfrm>
          <a:prstGeom prst="rect">
            <a:avLst/>
          </a:prstGeom>
          <a:noFill/>
          <a:ln w="9525">
            <a:noFill/>
            <a:miter lim="800000"/>
            <a:headEnd/>
            <a:tailEnd/>
          </a:ln>
          <a:effectLst/>
        </p:spPr>
      </p:pic>
      <p:sp>
        <p:nvSpPr>
          <p:cNvPr id="26628" name="Rectangle 4"/>
          <p:cNvSpPr>
            <a:spLocks noGrp="1" noChangeArrowheads="1"/>
          </p:cNvSpPr>
          <p:nvPr>
            <p:ph type="title"/>
          </p:nvPr>
        </p:nvSpPr>
        <p:spPr>
          <a:xfrm>
            <a:off x="228600" y="609600"/>
            <a:ext cx="3124200" cy="1676400"/>
          </a:xfrm>
        </p:spPr>
        <p:txBody>
          <a:bodyPr/>
          <a:lstStyle/>
          <a:p>
            <a:r>
              <a:rPr lang="en-US"/>
              <a:t>Constant Acceleration</a:t>
            </a:r>
          </a:p>
        </p:txBody>
      </p:sp>
    </p:spTree>
    <p:extLst>
      <p:ext uri="{BB962C8B-B14F-4D97-AF65-F5344CB8AC3E}">
        <p14:creationId xmlns:p14="http://schemas.microsoft.com/office/powerpoint/2010/main" val="41605233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52400" y="1066800"/>
            <a:ext cx="3200400" cy="1143000"/>
          </a:xfrm>
        </p:spPr>
        <p:txBody>
          <a:bodyPr/>
          <a:lstStyle/>
          <a:p>
            <a:r>
              <a:rPr lang="en-US"/>
              <a:t>Uniform Acceleration</a:t>
            </a:r>
          </a:p>
        </p:txBody>
      </p:sp>
      <p:sp>
        <p:nvSpPr>
          <p:cNvPr id="28675" name="Rectangle 3"/>
          <p:cNvSpPr>
            <a:spLocks noGrp="1" noChangeArrowheads="1"/>
          </p:cNvSpPr>
          <p:nvPr>
            <p:ph type="body" idx="1"/>
          </p:nvPr>
        </p:nvSpPr>
        <p:spPr>
          <a:xfrm>
            <a:off x="457200" y="3276600"/>
            <a:ext cx="304800" cy="762000"/>
          </a:xfrm>
        </p:spPr>
        <p:txBody>
          <a:bodyPr/>
          <a:lstStyle/>
          <a:p>
            <a:endParaRPr lang="en-US"/>
          </a:p>
        </p:txBody>
      </p:sp>
      <p:pic>
        <p:nvPicPr>
          <p:cNvPr id="28676" name="Picture 4" descr="C:\WINDOWS\TEMP\~AUT0014.bmp"/>
          <p:cNvPicPr>
            <a:picLocks noChangeAspect="1" noChangeArrowheads="1"/>
          </p:cNvPicPr>
          <p:nvPr/>
        </p:nvPicPr>
        <p:blipFill>
          <a:blip r:embed="rId2" cstate="print"/>
          <a:srcRect/>
          <a:stretch>
            <a:fillRect/>
          </a:stretch>
        </p:blipFill>
        <p:spPr bwMode="auto">
          <a:xfrm>
            <a:off x="3505200" y="1457325"/>
            <a:ext cx="5419725" cy="5081588"/>
          </a:xfrm>
          <a:prstGeom prst="rect">
            <a:avLst/>
          </a:prstGeom>
          <a:noFill/>
          <a:ln w="9525">
            <a:noFill/>
            <a:miter lim="800000"/>
            <a:headEnd/>
            <a:tailEnd/>
          </a:ln>
          <a:effectLst/>
        </p:spPr>
      </p:pic>
      <p:pic>
        <p:nvPicPr>
          <p:cNvPr id="28677" name="Picture 5" descr="C:\WINDOWS\TEMP\~AUT0015.bmp"/>
          <p:cNvPicPr>
            <a:picLocks noChangeAspect="1" noChangeArrowheads="1"/>
          </p:cNvPicPr>
          <p:nvPr/>
        </p:nvPicPr>
        <p:blipFill>
          <a:blip r:embed="rId3" cstate="print"/>
          <a:srcRect/>
          <a:stretch>
            <a:fillRect/>
          </a:stretch>
        </p:blipFill>
        <p:spPr bwMode="auto">
          <a:xfrm>
            <a:off x="152400" y="4106863"/>
            <a:ext cx="3200400" cy="2470150"/>
          </a:xfrm>
          <a:prstGeom prst="rect">
            <a:avLst/>
          </a:prstGeom>
          <a:noFill/>
          <a:ln w="9525">
            <a:noFill/>
            <a:miter lim="800000"/>
            <a:headEnd/>
            <a:tailEnd/>
          </a:ln>
          <a:effectLst/>
        </p:spPr>
      </p:pic>
    </p:spTree>
    <p:extLst>
      <p:ext uri="{BB962C8B-B14F-4D97-AF65-F5344CB8AC3E}">
        <p14:creationId xmlns:p14="http://schemas.microsoft.com/office/powerpoint/2010/main" val="18015521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WINDOWS\TEMP\~AUT0015.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76400"/>
            <a:ext cx="83058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1" name="Rectangle 3"/>
          <p:cNvSpPr>
            <a:spLocks noGrp="1" noChangeArrowheads="1"/>
          </p:cNvSpPr>
          <p:nvPr>
            <p:ph type="title"/>
          </p:nvPr>
        </p:nvSpPr>
        <p:spPr>
          <a:xfrm>
            <a:off x="685800" y="304800"/>
            <a:ext cx="7696200" cy="1219200"/>
          </a:xfrm>
        </p:spPr>
        <p:txBody>
          <a:bodyPr/>
          <a:lstStyle/>
          <a:p>
            <a:r>
              <a:rPr lang="en-US" smtClean="0"/>
              <a:t>Uniformly accelerated motion- airplane</a:t>
            </a:r>
          </a:p>
        </p:txBody>
      </p:sp>
    </p:spTree>
    <p:extLst>
      <p:ext uri="{BB962C8B-B14F-4D97-AF65-F5344CB8AC3E}">
        <p14:creationId xmlns:p14="http://schemas.microsoft.com/office/powerpoint/2010/main" val="31684214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Finding the Avg acceleration of a runner during a 100 m dash.</a:t>
            </a:r>
          </a:p>
        </p:txBody>
      </p:sp>
      <p:pic>
        <p:nvPicPr>
          <p:cNvPr id="12291" name="Picture 4" descr="C:\WINDOWS\TEMP\~AUT0037.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981200"/>
            <a:ext cx="5410200" cy="307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7" descr="C:\WINDOWS\TEMP\~AUT0040.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9438" y="1752600"/>
            <a:ext cx="3271837"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17863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WINDOWS\TEMP\~AUT0030.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838200"/>
            <a:ext cx="7056438" cy="5192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9111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09600"/>
            <a:ext cx="2743200" cy="5334000"/>
          </a:xfrm>
        </p:spPr>
        <p:txBody>
          <a:bodyPr/>
          <a:lstStyle/>
          <a:p>
            <a:r>
              <a:rPr lang="en-US" smtClean="0"/>
              <a:t>The slope at any point on a position-time graph = the velocity of the object</a:t>
            </a:r>
          </a:p>
        </p:txBody>
      </p:sp>
      <p:sp>
        <p:nvSpPr>
          <p:cNvPr id="14339" name="Rectangle 3"/>
          <p:cNvSpPr>
            <a:spLocks noGrp="1" noChangeArrowheads="1"/>
          </p:cNvSpPr>
          <p:nvPr>
            <p:ph type="body" idx="1"/>
          </p:nvPr>
        </p:nvSpPr>
        <p:spPr>
          <a:xfrm>
            <a:off x="685800" y="5715000"/>
            <a:ext cx="2438400" cy="381000"/>
          </a:xfrm>
        </p:spPr>
        <p:txBody>
          <a:bodyPr/>
          <a:lstStyle/>
          <a:p>
            <a:endParaRPr lang="en-US" smtClean="0"/>
          </a:p>
        </p:txBody>
      </p:sp>
      <p:pic>
        <p:nvPicPr>
          <p:cNvPr id="14340" name="Picture 4" descr="C:\WINDOWS\TEMP\~AUT0066.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143000"/>
            <a:ext cx="5072063" cy="395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1" name="Text Box 5"/>
          <p:cNvSpPr txBox="1">
            <a:spLocks noChangeArrowheads="1"/>
          </p:cNvSpPr>
          <p:nvPr/>
        </p:nvSpPr>
        <p:spPr bwMode="auto">
          <a:xfrm>
            <a:off x="0" y="0"/>
            <a:ext cx="9142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500" tIns="63500" rIns="63500" bIns="6350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sz="1200"/>
          </a:p>
          <a:p>
            <a:endParaRPr lang="en-US" sz="1200"/>
          </a:p>
        </p:txBody>
      </p:sp>
    </p:spTree>
    <p:extLst>
      <p:ext uri="{BB962C8B-B14F-4D97-AF65-F5344CB8AC3E}">
        <p14:creationId xmlns:p14="http://schemas.microsoft.com/office/powerpoint/2010/main" val="4633946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609600"/>
            <a:ext cx="8001000" cy="1981200"/>
          </a:xfrm>
        </p:spPr>
        <p:txBody>
          <a:bodyPr/>
          <a:lstStyle/>
          <a:p>
            <a:r>
              <a:rPr lang="en-US" sz="4800" b="1" smtClean="0"/>
              <a:t>The slope of a position-time graph is the velocity of the object</a:t>
            </a:r>
            <a:endParaRPr lang="en-US" smtClean="0"/>
          </a:p>
        </p:txBody>
      </p:sp>
      <p:sp>
        <p:nvSpPr>
          <p:cNvPr id="15363" name="Rectangle 3"/>
          <p:cNvSpPr>
            <a:spLocks noGrp="1" noChangeArrowheads="1"/>
          </p:cNvSpPr>
          <p:nvPr>
            <p:ph type="body" idx="1"/>
          </p:nvPr>
        </p:nvSpPr>
        <p:spPr>
          <a:xfrm>
            <a:off x="685800" y="2819400"/>
            <a:ext cx="7772400" cy="3276600"/>
          </a:xfrm>
        </p:spPr>
        <p:txBody>
          <a:bodyPr/>
          <a:lstStyle/>
          <a:p>
            <a:r>
              <a:rPr lang="en-US" sz="4800" b="1" smtClean="0"/>
              <a:t>W/constant velocity/constant slope	-straight line</a:t>
            </a:r>
            <a:br>
              <a:rPr lang="en-US" sz="4800" b="1" smtClean="0"/>
            </a:br>
            <a:r>
              <a:rPr lang="en-US" sz="4800" b="1" smtClean="0"/>
              <a:t>w/acceleration-parabola</a:t>
            </a:r>
            <a:endParaRPr lang="en-US" sz="4000" b="1" smtClean="0"/>
          </a:p>
        </p:txBody>
      </p:sp>
    </p:spTree>
    <p:extLst>
      <p:ext uri="{BB962C8B-B14F-4D97-AF65-F5344CB8AC3E}">
        <p14:creationId xmlns:p14="http://schemas.microsoft.com/office/powerpoint/2010/main" val="26459633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609600"/>
            <a:ext cx="7848600" cy="1447800"/>
          </a:xfrm>
        </p:spPr>
        <p:txBody>
          <a:bodyPr/>
          <a:lstStyle/>
          <a:p>
            <a:r>
              <a:rPr lang="en-US" b="1" smtClean="0"/>
              <a:t>The slope of a position-time graph</a:t>
            </a:r>
            <a:r>
              <a:rPr lang="en-US" smtClean="0"/>
              <a:t> </a:t>
            </a:r>
            <a:r>
              <a:rPr lang="en-US" b="1" smtClean="0"/>
              <a:t>w/acceleration </a:t>
            </a:r>
            <a:r>
              <a:rPr lang="en-US" smtClean="0">
                <a:solidFill>
                  <a:schemeClr val="accent1"/>
                </a:solidFill>
              </a:rPr>
              <a:t>-parabola</a:t>
            </a:r>
            <a:endParaRPr lang="en-US" sz="5400" smtClean="0"/>
          </a:p>
        </p:txBody>
      </p:sp>
      <p:sp>
        <p:nvSpPr>
          <p:cNvPr id="16387" name="Rectangle 3"/>
          <p:cNvSpPr>
            <a:spLocks noGrp="1" noChangeArrowheads="1"/>
          </p:cNvSpPr>
          <p:nvPr>
            <p:ph type="body" idx="1"/>
          </p:nvPr>
        </p:nvSpPr>
        <p:spPr>
          <a:xfrm>
            <a:off x="685800" y="2590800"/>
            <a:ext cx="7772400" cy="3505200"/>
          </a:xfrm>
        </p:spPr>
        <p:txBody>
          <a:bodyPr/>
          <a:lstStyle/>
          <a:p>
            <a:r>
              <a:rPr lang="en-US" sz="4000" b="1" smtClean="0"/>
              <a:t>to find the slope of the curve at a given point draw a line tangent to the curve at that point</a:t>
            </a:r>
          </a:p>
          <a:p>
            <a:r>
              <a:rPr lang="en-US" sz="4000" b="1" smtClean="0"/>
              <a:t>the slope of the tangent line is the </a:t>
            </a:r>
            <a:r>
              <a:rPr lang="en-US" sz="4000" b="1" smtClean="0">
                <a:solidFill>
                  <a:schemeClr val="accent2"/>
                </a:solidFill>
              </a:rPr>
              <a:t>instantaneous velocity</a:t>
            </a:r>
            <a:endParaRPr lang="en-US" smtClean="0"/>
          </a:p>
        </p:txBody>
      </p:sp>
    </p:spTree>
    <p:extLst>
      <p:ext uri="{BB962C8B-B14F-4D97-AF65-F5344CB8AC3E}">
        <p14:creationId xmlns:p14="http://schemas.microsoft.com/office/powerpoint/2010/main" val="10846974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l"/>
            <a:r>
              <a:rPr lang="en-US" sz="2800" b="1" smtClean="0"/>
              <a:t>Displacement When Velocity &amp; Time Are Known</a:t>
            </a:r>
            <a:endParaRPr lang="en-US" sz="3200" b="1" smtClean="0"/>
          </a:p>
        </p:txBody>
      </p:sp>
      <p:sp>
        <p:nvSpPr>
          <p:cNvPr id="17411" name="Rectangle 3"/>
          <p:cNvSpPr>
            <a:spLocks noGrp="1" noChangeArrowheads="1"/>
          </p:cNvSpPr>
          <p:nvPr>
            <p:ph type="body" sz="half" idx="1"/>
          </p:nvPr>
        </p:nvSpPr>
        <p:spPr/>
        <p:txBody>
          <a:bodyPr/>
          <a:lstStyle/>
          <a:p>
            <a:pPr>
              <a:buFontTx/>
              <a:buNone/>
            </a:pPr>
            <a:r>
              <a:rPr lang="en-US" sz="3200" b="1" smtClean="0"/>
              <a:t>Consider the velocity-time graph for an object w/constant acceleration .</a:t>
            </a:r>
          </a:p>
          <a:p>
            <a:r>
              <a:rPr lang="en-US" sz="3200" b="1" smtClean="0"/>
              <a:t>The shaded area represents displacement</a:t>
            </a:r>
            <a:endParaRPr lang="en-US" b="1" smtClean="0"/>
          </a:p>
        </p:txBody>
      </p:sp>
      <p:sp>
        <p:nvSpPr>
          <p:cNvPr id="17412" name="Text Box 4"/>
          <p:cNvSpPr txBox="1">
            <a:spLocks noChangeArrowheads="1"/>
          </p:cNvSpPr>
          <p:nvPr/>
        </p:nvSpPr>
        <p:spPr bwMode="auto">
          <a:xfrm>
            <a:off x="0" y="0"/>
            <a:ext cx="9142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500" tIns="63500" rIns="63500" bIns="6350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sz="1200"/>
          </a:p>
          <a:p>
            <a:endParaRPr lang="en-US" sz="1200"/>
          </a:p>
        </p:txBody>
      </p:sp>
      <p:pic>
        <p:nvPicPr>
          <p:cNvPr id="17413" name="Picture 5" descr="C:\WINDOWS\TEMP\~AUT0017.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1676400"/>
            <a:ext cx="4648200" cy="448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4" name="Rectangle 6"/>
          <p:cNvSpPr>
            <a:spLocks noGrp="1" noChangeArrowheads="1"/>
          </p:cNvSpPr>
          <p:nvPr>
            <p:ph type="body" sz="half" idx="2"/>
          </p:nvPr>
        </p:nvSpPr>
        <p:spPr>
          <a:xfrm>
            <a:off x="7391400" y="5334000"/>
            <a:ext cx="1066800" cy="762000"/>
          </a:xfrm>
        </p:spPr>
        <p:txBody>
          <a:bodyPr/>
          <a:lstStyle/>
          <a:p>
            <a:endParaRPr lang="en-US" smtClean="0"/>
          </a:p>
        </p:txBody>
      </p:sp>
    </p:spTree>
    <p:extLst>
      <p:ext uri="{BB962C8B-B14F-4D97-AF65-F5344CB8AC3E}">
        <p14:creationId xmlns:p14="http://schemas.microsoft.com/office/powerpoint/2010/main" val="4122345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frame of reference </a:t>
            </a:r>
          </a:p>
        </p:txBody>
      </p:sp>
      <p:sp>
        <p:nvSpPr>
          <p:cNvPr id="3" name="Content Placeholder 2"/>
          <p:cNvSpPr>
            <a:spLocks noGrp="1"/>
          </p:cNvSpPr>
          <p:nvPr>
            <p:ph idx="1"/>
          </p:nvPr>
        </p:nvSpPr>
        <p:spPr/>
        <p:txBody>
          <a:bodyPr/>
          <a:lstStyle/>
          <a:p>
            <a:r>
              <a:rPr lang="en-US" sz="2400" dirty="0" smtClean="0"/>
              <a:t>is </a:t>
            </a:r>
            <a:r>
              <a:rPr lang="en-US" sz="2400" dirty="0"/>
              <a:t>defined as a reference point combined with a set of directions. </a:t>
            </a:r>
            <a:endParaRPr lang="en-US" sz="2400" dirty="0" smtClean="0"/>
          </a:p>
          <a:p>
            <a:r>
              <a:rPr lang="en-US" sz="2400" dirty="0" smtClean="0"/>
              <a:t>A </a:t>
            </a:r>
            <a:r>
              <a:rPr lang="en-US" sz="2400" dirty="0"/>
              <a:t>frame of reference must have an origin (where you are standing on the platform) and at least a positive direction. </a:t>
            </a:r>
            <a:endParaRPr lang="en-US" sz="2400" dirty="0" smtClean="0"/>
          </a:p>
          <a:p>
            <a:r>
              <a:rPr lang="en-US" sz="2400" dirty="0" smtClean="0"/>
              <a:t>example </a:t>
            </a:r>
            <a:r>
              <a:rPr lang="en-US" sz="2400" dirty="0"/>
              <a:t>of frames of reference is a car overtaking another car on a road. Think about sitting in a taxi passing a car. </a:t>
            </a:r>
            <a:endParaRPr lang="en-US" sz="2400" dirty="0"/>
          </a:p>
          <a:p>
            <a:r>
              <a:rPr lang="en-US" sz="2400" dirty="0" smtClean="0"/>
              <a:t>This </a:t>
            </a:r>
            <a:r>
              <a:rPr lang="en-US" sz="2400" dirty="0"/>
              <a:t>is just a matter of perspective (from which reference frame you choose to view the situation</a:t>
            </a:r>
            <a:r>
              <a:rPr lang="en-US" sz="2400" dirty="0" smtClean="0"/>
              <a:t>). </a:t>
            </a:r>
          </a:p>
          <a:p>
            <a:r>
              <a:rPr lang="en-US" sz="2400" dirty="0" smtClean="0"/>
              <a:t>The car being passed, passenger in taxi vs. pedestrian.</a:t>
            </a:r>
            <a:endParaRPr lang="en-US" sz="2400" dirty="0"/>
          </a:p>
          <a:p>
            <a:endParaRPr lang="en-US" sz="2400" dirty="0"/>
          </a:p>
        </p:txBody>
      </p:sp>
    </p:spTree>
    <p:extLst>
      <p:ext uri="{BB962C8B-B14F-4D97-AF65-F5344CB8AC3E}">
        <p14:creationId xmlns:p14="http://schemas.microsoft.com/office/powerpoint/2010/main" val="29498273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4800" y="609600"/>
            <a:ext cx="8153400" cy="1143000"/>
          </a:xfrm>
        </p:spPr>
        <p:txBody>
          <a:bodyPr/>
          <a:lstStyle/>
          <a:p>
            <a:r>
              <a:rPr lang="en-US" smtClean="0"/>
              <a:t>Area under curve of velocity-time graph=displacement </a:t>
            </a:r>
            <a:r>
              <a:rPr lang="en-US" smtClean="0">
                <a:solidFill>
                  <a:schemeClr val="accent2"/>
                </a:solidFill>
              </a:rPr>
              <a:t>(uniform acc)</a:t>
            </a:r>
            <a:endParaRPr lang="en-US" smtClean="0"/>
          </a:p>
        </p:txBody>
      </p:sp>
      <p:sp>
        <p:nvSpPr>
          <p:cNvPr id="18435" name="Rectangle 3"/>
          <p:cNvSpPr>
            <a:spLocks noGrp="1" noChangeArrowheads="1"/>
          </p:cNvSpPr>
          <p:nvPr>
            <p:ph type="body" idx="1"/>
          </p:nvPr>
        </p:nvSpPr>
        <p:spPr>
          <a:xfrm>
            <a:off x="4267200" y="2362200"/>
            <a:ext cx="4648200" cy="3733800"/>
          </a:xfrm>
        </p:spPr>
        <p:txBody>
          <a:bodyPr/>
          <a:lstStyle/>
          <a:p>
            <a:r>
              <a:rPr lang="en-US" sz="2400" b="1" smtClean="0">
                <a:solidFill>
                  <a:schemeClr val="accent1"/>
                </a:solidFill>
              </a:rPr>
              <a:t>Shaded area between t</a:t>
            </a:r>
            <a:r>
              <a:rPr lang="en-US" sz="2400" b="1" baseline="-25000" smtClean="0">
                <a:solidFill>
                  <a:schemeClr val="accent1"/>
                </a:solidFill>
              </a:rPr>
              <a:t>i</a:t>
            </a:r>
            <a:r>
              <a:rPr lang="en-US" sz="2400" b="1" smtClean="0">
                <a:solidFill>
                  <a:schemeClr val="accent1"/>
                </a:solidFill>
              </a:rPr>
              <a:t> = 0 &amp; t.  </a:t>
            </a:r>
          </a:p>
          <a:p>
            <a:r>
              <a:rPr lang="en-US" sz="2400" b="1" smtClean="0">
                <a:solidFill>
                  <a:schemeClr val="accent1"/>
                </a:solidFill>
              </a:rPr>
              <a:t>Made up of rectangle w/triangle on top</a:t>
            </a:r>
          </a:p>
          <a:p>
            <a:r>
              <a:rPr lang="en-US" sz="2400" b="1" smtClean="0">
                <a:solidFill>
                  <a:schemeClr val="accent1"/>
                </a:solidFill>
              </a:rPr>
              <a:t>area of rectangle = height</a:t>
            </a:r>
          </a:p>
          <a:p>
            <a:r>
              <a:rPr lang="en-US" sz="2400" b="1" smtClean="0">
                <a:solidFill>
                  <a:schemeClr val="accent1"/>
                </a:solidFill>
              </a:rPr>
              <a:t>v</a:t>
            </a:r>
            <a:r>
              <a:rPr lang="en-US" sz="2400" b="1" baseline="-25000" smtClean="0">
                <a:solidFill>
                  <a:schemeClr val="accent1"/>
                </a:solidFill>
              </a:rPr>
              <a:t>i</a:t>
            </a:r>
            <a:r>
              <a:rPr lang="en-US" sz="2400" b="1" smtClean="0">
                <a:solidFill>
                  <a:schemeClr val="accent1"/>
                </a:solidFill>
              </a:rPr>
              <a:t> x base (t)</a:t>
            </a:r>
            <a:endParaRPr lang="en-US" b="1" smtClean="0">
              <a:solidFill>
                <a:schemeClr val="accent1"/>
              </a:solidFill>
            </a:endParaRPr>
          </a:p>
          <a:p>
            <a:r>
              <a:rPr lang="en-US" b="1" smtClean="0">
                <a:solidFill>
                  <a:schemeClr val="accent2"/>
                </a:solidFill>
              </a:rPr>
              <a:t>area + v</a:t>
            </a:r>
            <a:r>
              <a:rPr lang="en-US" b="1" baseline="-25000" smtClean="0">
                <a:solidFill>
                  <a:schemeClr val="accent2"/>
                </a:solidFill>
              </a:rPr>
              <a:t>i</a:t>
            </a:r>
            <a:r>
              <a:rPr lang="en-US" b="1" smtClean="0">
                <a:solidFill>
                  <a:schemeClr val="accent2"/>
                </a:solidFill>
              </a:rPr>
              <a:t>t</a:t>
            </a:r>
          </a:p>
          <a:p>
            <a:r>
              <a:rPr lang="en-US" b="1" smtClean="0">
                <a:solidFill>
                  <a:schemeClr val="accent2"/>
                </a:solidFill>
              </a:rPr>
              <a:t>w/constant velocity</a:t>
            </a:r>
            <a:r>
              <a:rPr lang="en-US" b="1" smtClean="0"/>
              <a:t> </a:t>
            </a:r>
          </a:p>
        </p:txBody>
      </p:sp>
      <p:pic>
        <p:nvPicPr>
          <p:cNvPr id="18436" name="Picture 4" descr="C:\WINDOWS\TEMP\~AUT0017.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719388"/>
            <a:ext cx="3962400" cy="3821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715885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81000" y="609600"/>
            <a:ext cx="8077200" cy="609600"/>
          </a:xfrm>
        </p:spPr>
        <p:txBody>
          <a:bodyPr/>
          <a:lstStyle/>
          <a:p>
            <a:r>
              <a:rPr lang="en-US" smtClean="0"/>
              <a:t>Avg &amp; Instantaneous Acceleration</a:t>
            </a:r>
          </a:p>
        </p:txBody>
      </p:sp>
      <p:sp>
        <p:nvSpPr>
          <p:cNvPr id="19459" name="Rectangle 3"/>
          <p:cNvSpPr>
            <a:spLocks noGrp="1" noChangeArrowheads="1"/>
          </p:cNvSpPr>
          <p:nvPr>
            <p:ph type="body" idx="1"/>
          </p:nvPr>
        </p:nvSpPr>
        <p:spPr>
          <a:xfrm>
            <a:off x="609600" y="2286000"/>
            <a:ext cx="7848600" cy="3810000"/>
          </a:xfrm>
        </p:spPr>
        <p:txBody>
          <a:bodyPr/>
          <a:lstStyle/>
          <a:p>
            <a:r>
              <a:rPr lang="en-US" sz="4400" b="1" smtClean="0"/>
              <a:t>Using a velocity-time graph</a:t>
            </a:r>
          </a:p>
          <a:p>
            <a:r>
              <a:rPr lang="en-US" sz="4400" b="1" smtClean="0"/>
              <a:t>change in velocity is the rise of the curve (ordinate)</a:t>
            </a:r>
          </a:p>
          <a:p>
            <a:r>
              <a:rPr lang="en-US" sz="4400" b="1" smtClean="0"/>
              <a:t>Time interval is the change in the run (abscissa)</a:t>
            </a:r>
            <a:r>
              <a:rPr lang="en-US" b="1" smtClean="0"/>
              <a:t>  </a:t>
            </a:r>
          </a:p>
        </p:txBody>
      </p:sp>
    </p:spTree>
    <p:extLst>
      <p:ext uri="{BB962C8B-B14F-4D97-AF65-F5344CB8AC3E}">
        <p14:creationId xmlns:p14="http://schemas.microsoft.com/office/powerpoint/2010/main" val="28983506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609600"/>
            <a:ext cx="8077200" cy="609600"/>
          </a:xfrm>
        </p:spPr>
        <p:txBody>
          <a:bodyPr/>
          <a:lstStyle/>
          <a:p>
            <a:r>
              <a:rPr lang="en-US" smtClean="0"/>
              <a:t>Avg &amp; Instantaneous Acceleration</a:t>
            </a:r>
          </a:p>
        </p:txBody>
      </p:sp>
      <p:sp>
        <p:nvSpPr>
          <p:cNvPr id="20483" name="Rectangle 3"/>
          <p:cNvSpPr>
            <a:spLocks noGrp="1" noChangeArrowheads="1"/>
          </p:cNvSpPr>
          <p:nvPr>
            <p:ph type="body" idx="1"/>
          </p:nvPr>
        </p:nvSpPr>
        <p:spPr>
          <a:xfrm>
            <a:off x="457200" y="1447800"/>
            <a:ext cx="8001000" cy="4648200"/>
          </a:xfrm>
        </p:spPr>
        <p:txBody>
          <a:bodyPr/>
          <a:lstStyle/>
          <a:p>
            <a:r>
              <a:rPr lang="en-US" sz="4000" b="1" smtClean="0"/>
              <a:t>Avg acceleration = change in velocity divided by the time interval, </a:t>
            </a:r>
          </a:p>
          <a:p>
            <a:r>
              <a:rPr lang="en-US" sz="4000" b="1" smtClean="0"/>
              <a:t> the avg acceleration is given by the slope of the curve.</a:t>
            </a:r>
            <a:endParaRPr lang="en-US" b="1" smtClean="0"/>
          </a:p>
          <a:p>
            <a:r>
              <a:rPr lang="en-US" b="1" smtClean="0"/>
              <a:t>Slope = </a:t>
            </a:r>
            <a:r>
              <a:rPr lang="en-US" b="1" u="sng" smtClean="0"/>
              <a:t>rise</a:t>
            </a:r>
            <a:r>
              <a:rPr lang="en-US" b="1" smtClean="0"/>
              <a:t> = </a:t>
            </a:r>
            <a:r>
              <a:rPr lang="en-US" b="1" smtClean="0">
                <a:sym typeface="Symbol" pitchFamily="18" charset="2"/>
              </a:rPr>
              <a:t></a:t>
            </a:r>
            <a:r>
              <a:rPr lang="en-US" b="1" u="sng" smtClean="0"/>
              <a:t> v</a:t>
            </a:r>
            <a:r>
              <a:rPr lang="en-US" b="1" smtClean="0"/>
              <a:t>  = a						run    </a:t>
            </a:r>
            <a:r>
              <a:rPr lang="en-US" b="1" smtClean="0">
                <a:sym typeface="Symbol" pitchFamily="18" charset="2"/>
              </a:rPr>
              <a:t></a:t>
            </a:r>
            <a:r>
              <a:rPr lang="en-US" b="1" smtClean="0"/>
              <a:t> t</a:t>
            </a:r>
          </a:p>
        </p:txBody>
      </p:sp>
    </p:spTree>
    <p:extLst>
      <p:ext uri="{BB962C8B-B14F-4D97-AF65-F5344CB8AC3E}">
        <p14:creationId xmlns:p14="http://schemas.microsoft.com/office/powerpoint/2010/main" val="31652063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mtClean="0"/>
              <a:t>Instantaneous Acceleration</a:t>
            </a:r>
          </a:p>
        </p:txBody>
      </p:sp>
      <p:sp>
        <p:nvSpPr>
          <p:cNvPr id="21507" name="Rectangle 3"/>
          <p:cNvSpPr>
            <a:spLocks noGrp="1" noChangeArrowheads="1"/>
          </p:cNvSpPr>
          <p:nvPr>
            <p:ph type="body" idx="1"/>
          </p:nvPr>
        </p:nvSpPr>
        <p:spPr/>
        <p:txBody>
          <a:bodyPr/>
          <a:lstStyle/>
          <a:p>
            <a:r>
              <a:rPr lang="en-US" sz="4400" b="1" smtClean="0"/>
              <a:t>Acceleration at a given time</a:t>
            </a:r>
          </a:p>
          <a:p>
            <a:r>
              <a:rPr lang="en-US" sz="4400" b="1" smtClean="0"/>
              <a:t>slope of the tangent to the curve at that moment</a:t>
            </a:r>
          </a:p>
          <a:p>
            <a:endParaRPr lang="en-US" sz="4400" b="1" smtClean="0"/>
          </a:p>
        </p:txBody>
      </p:sp>
    </p:spTree>
    <p:extLst>
      <p:ext uri="{BB962C8B-B14F-4D97-AF65-F5344CB8AC3E}">
        <p14:creationId xmlns:p14="http://schemas.microsoft.com/office/powerpoint/2010/main" val="40344705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WINDOWS\TEMP\~AUT0054.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57200"/>
            <a:ext cx="82296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36978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mtClean="0"/>
              <a:t>  know velocity &amp; Acceleration </a:t>
            </a:r>
            <a:r>
              <a:rPr lang="en-US" sz="5400" b="1" smtClean="0"/>
              <a:t>V</a:t>
            </a:r>
            <a:r>
              <a:rPr lang="en-US" sz="4000" b="1" baseline="-25000" smtClean="0"/>
              <a:t>f </a:t>
            </a:r>
            <a:r>
              <a:rPr lang="en-US" sz="4000" b="1" smtClean="0"/>
              <a:t>2 = v</a:t>
            </a:r>
            <a:r>
              <a:rPr lang="en-US" sz="4000" b="1" baseline="-25000" smtClean="0"/>
              <a:t>i </a:t>
            </a:r>
            <a:r>
              <a:rPr lang="en-US" sz="4000" b="1" baseline="30000" smtClean="0"/>
              <a:t>2</a:t>
            </a:r>
            <a:r>
              <a:rPr lang="en-US" sz="4000" b="1" smtClean="0"/>
              <a:t> + 2ad</a:t>
            </a:r>
          </a:p>
        </p:txBody>
      </p:sp>
      <p:sp>
        <p:nvSpPr>
          <p:cNvPr id="23555" name="Rectangle 3"/>
          <p:cNvSpPr>
            <a:spLocks noGrp="1" noChangeArrowheads="1"/>
          </p:cNvSpPr>
          <p:nvPr>
            <p:ph type="body" idx="1"/>
          </p:nvPr>
        </p:nvSpPr>
        <p:spPr>
          <a:xfrm>
            <a:off x="381000" y="2057400"/>
            <a:ext cx="8077200" cy="4038600"/>
          </a:xfrm>
        </p:spPr>
        <p:txBody>
          <a:bodyPr/>
          <a:lstStyle/>
          <a:p>
            <a:r>
              <a:rPr lang="en-US" b="1" smtClean="0"/>
              <a:t>An airplane must reach a velocity of 71 m/s for takeoff.  If the runway is 1.0 km long, what must the constant acceleration be?</a:t>
            </a:r>
          </a:p>
          <a:p>
            <a:r>
              <a:rPr lang="en-US" b="1" smtClean="0"/>
              <a:t>V</a:t>
            </a:r>
            <a:r>
              <a:rPr lang="en-US" b="1" baseline="-25000" smtClean="0"/>
              <a:t>i</a:t>
            </a:r>
            <a:r>
              <a:rPr lang="en-US" b="1" smtClean="0"/>
              <a:t> = 0 m/s</a:t>
            </a:r>
          </a:p>
          <a:p>
            <a:r>
              <a:rPr lang="en-US" b="1" smtClean="0"/>
              <a:t>v</a:t>
            </a:r>
            <a:r>
              <a:rPr lang="en-US" b="1" baseline="-25000" smtClean="0"/>
              <a:t>f </a:t>
            </a:r>
            <a:r>
              <a:rPr lang="en-US" b="1" smtClean="0"/>
              <a:t>= 71 m/s</a:t>
            </a:r>
          </a:p>
          <a:p>
            <a:r>
              <a:rPr lang="en-US" b="1" smtClean="0"/>
              <a:t>d = + 1.0 km or + 1.0  x 10 </a:t>
            </a:r>
            <a:r>
              <a:rPr lang="en-US" b="1" baseline="30000" smtClean="0"/>
              <a:t>3</a:t>
            </a:r>
            <a:r>
              <a:rPr lang="en-US" b="1" smtClean="0"/>
              <a:t> m</a:t>
            </a:r>
          </a:p>
          <a:p>
            <a:r>
              <a:rPr lang="en-US" b="1" smtClean="0"/>
              <a:t>unknown; a</a:t>
            </a:r>
            <a:endParaRPr lang="en-US" smtClean="0"/>
          </a:p>
        </p:txBody>
      </p:sp>
    </p:spTree>
    <p:extLst>
      <p:ext uri="{BB962C8B-B14F-4D97-AF65-F5344CB8AC3E}">
        <p14:creationId xmlns:p14="http://schemas.microsoft.com/office/powerpoint/2010/main" val="13313276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WINDOWS\TEMP\~AUT0014.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981200"/>
            <a:ext cx="8610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31488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a:xfrm>
            <a:off x="304800" y="2438400"/>
            <a:ext cx="8153400" cy="3657600"/>
          </a:xfrm>
        </p:spPr>
        <p:txBody>
          <a:bodyPr/>
          <a:lstStyle/>
          <a:p>
            <a:pPr>
              <a:buFontTx/>
              <a:buNone/>
            </a:pPr>
            <a:r>
              <a:rPr lang="en-US" b="1" smtClean="0"/>
              <a:t> </a:t>
            </a:r>
            <a:r>
              <a:rPr lang="en-US" sz="4000" b="1" smtClean="0"/>
              <a:t>6.</a:t>
            </a:r>
            <a:r>
              <a:rPr lang="en-US" b="1" smtClean="0"/>
              <a:t> Figure 4-6 shows a velocity-time graph of a toy train.</a:t>
            </a:r>
          </a:p>
          <a:p>
            <a:pPr>
              <a:buFontTx/>
              <a:buNone/>
            </a:pPr>
            <a:r>
              <a:rPr lang="en-US" b="1" smtClean="0"/>
              <a:t>a. During which time interval or intervals is the speed constant? </a:t>
            </a:r>
            <a:r>
              <a:rPr lang="en-US" b="1" smtClean="0">
                <a:solidFill>
                  <a:schemeClr val="accent2"/>
                </a:solidFill>
              </a:rPr>
              <a:t>5 to 15 s and 21 to 28 s.</a:t>
            </a:r>
          </a:p>
          <a:p>
            <a:pPr>
              <a:buFontTx/>
              <a:buNone/>
            </a:pPr>
            <a:r>
              <a:rPr lang="en-US" b="1" smtClean="0"/>
              <a:t>b. During which interval or intervals is the train's acceleration positive?    </a:t>
            </a:r>
            <a:r>
              <a:rPr lang="en-US" b="1" smtClean="0">
                <a:solidFill>
                  <a:schemeClr val="accent2"/>
                </a:solidFill>
              </a:rPr>
              <a:t>0 to 6 s.</a:t>
            </a:r>
            <a:endParaRPr lang="en-US" b="1" smtClean="0"/>
          </a:p>
        </p:txBody>
      </p:sp>
      <p:sp>
        <p:nvSpPr>
          <p:cNvPr id="25603" name="Text Box 4"/>
          <p:cNvSpPr txBox="1">
            <a:spLocks noChangeArrowheads="1"/>
          </p:cNvSpPr>
          <p:nvPr/>
        </p:nvSpPr>
        <p:spPr bwMode="auto">
          <a:xfrm>
            <a:off x="0" y="0"/>
            <a:ext cx="9142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500" tIns="63500" rIns="63500" bIns="6350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sz="1200"/>
          </a:p>
          <a:p>
            <a:endParaRPr lang="en-US" sz="1200"/>
          </a:p>
        </p:txBody>
      </p:sp>
      <p:pic>
        <p:nvPicPr>
          <p:cNvPr id="25604" name="Picture 5" descr="C:\WINDOWS\TEMP\~AUT0036.bmp"/>
          <p:cNvPicPr>
            <a:picLocks noGrp="1" noChangeAspect="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a:xfrm>
            <a:off x="228600" y="152400"/>
            <a:ext cx="3581400" cy="2471738"/>
          </a:xfrm>
          <a:noFill/>
        </p:spPr>
      </p:pic>
    </p:spTree>
    <p:extLst>
      <p:ext uri="{BB962C8B-B14F-4D97-AF65-F5344CB8AC3E}">
        <p14:creationId xmlns:p14="http://schemas.microsoft.com/office/powerpoint/2010/main" val="344607335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685800" y="2438400"/>
            <a:ext cx="7772400" cy="3657600"/>
          </a:xfrm>
        </p:spPr>
        <p:txBody>
          <a:bodyPr/>
          <a:lstStyle/>
          <a:p>
            <a:pPr>
              <a:buFontTx/>
              <a:buNone/>
            </a:pPr>
            <a:r>
              <a:rPr lang="en-US" b="1" smtClean="0"/>
              <a:t> </a:t>
            </a:r>
            <a:r>
              <a:rPr lang="en-US" sz="4400" b="1" smtClean="0"/>
              <a:t>6.</a:t>
            </a:r>
            <a:r>
              <a:rPr lang="en-US" sz="3600" b="1" smtClean="0"/>
              <a:t> c. During which interval or intervals is its acceleration less than zero? </a:t>
            </a:r>
            <a:r>
              <a:rPr lang="en-US" sz="3600" b="1" smtClean="0">
                <a:solidFill>
                  <a:schemeClr val="accent2"/>
                </a:solidFill>
              </a:rPr>
              <a:t>15 to 20 s, 28 s to 40 s.</a:t>
            </a:r>
          </a:p>
          <a:p>
            <a:pPr>
              <a:buFontTx/>
              <a:buNone/>
            </a:pPr>
            <a:r>
              <a:rPr lang="en-US" sz="3600" b="1" smtClean="0"/>
              <a:t>d During which time interval is the acceleration most negative?   </a:t>
            </a:r>
            <a:r>
              <a:rPr lang="en-US" sz="3600" b="1" smtClean="0">
                <a:solidFill>
                  <a:schemeClr val="accent2"/>
                </a:solidFill>
              </a:rPr>
              <a:t>16 to 19 s.</a:t>
            </a:r>
            <a:endParaRPr lang="en-US" sz="2400" b="1" smtClean="0"/>
          </a:p>
        </p:txBody>
      </p:sp>
      <p:sp>
        <p:nvSpPr>
          <p:cNvPr id="26627" name="Text Box 3"/>
          <p:cNvSpPr txBox="1">
            <a:spLocks noChangeArrowheads="1"/>
          </p:cNvSpPr>
          <p:nvPr/>
        </p:nvSpPr>
        <p:spPr bwMode="auto">
          <a:xfrm>
            <a:off x="0" y="0"/>
            <a:ext cx="914241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500" tIns="63500" rIns="63500" bIns="6350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sz="1200"/>
          </a:p>
          <a:p>
            <a:endParaRPr lang="en-US" sz="1200"/>
          </a:p>
        </p:txBody>
      </p:sp>
      <p:pic>
        <p:nvPicPr>
          <p:cNvPr id="26628" name="Picture 4" descr="C:\WINDOWS\TEMP\~AUT0036.bmp"/>
          <p:cNvPicPr>
            <a:picLocks noGrp="1" noChangeAspect="1" noChangeArrowheads="1"/>
          </p:cNvPicPr>
          <p:nvPr>
            <p:ph type="title"/>
          </p:nvPr>
        </p:nvPicPr>
        <p:blipFill>
          <a:blip r:embed="rId2">
            <a:extLst>
              <a:ext uri="{28A0092B-C50C-407E-A947-70E740481C1C}">
                <a14:useLocalDpi xmlns:a14="http://schemas.microsoft.com/office/drawing/2010/main" val="0"/>
              </a:ext>
            </a:extLst>
          </a:blip>
          <a:srcRect/>
          <a:stretch>
            <a:fillRect/>
          </a:stretch>
        </p:blipFill>
        <p:spPr>
          <a:xfrm>
            <a:off x="228600" y="152400"/>
            <a:ext cx="3581400" cy="2471738"/>
          </a:xfrm>
          <a:noFill/>
        </p:spPr>
      </p:pic>
    </p:spTree>
    <p:extLst>
      <p:ext uri="{BB962C8B-B14F-4D97-AF65-F5344CB8AC3E}">
        <p14:creationId xmlns:p14="http://schemas.microsoft.com/office/powerpoint/2010/main" val="22588059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0" y="0"/>
            <a:ext cx="9142413" cy="309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3500" tIns="63500" rIns="63500" bIns="63500">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sz="1200"/>
          </a:p>
        </p:txBody>
      </p:sp>
      <p:sp>
        <p:nvSpPr>
          <p:cNvPr id="27651" name="Rectangle 3"/>
          <p:cNvSpPr>
            <a:spLocks noGrp="1" noChangeArrowheads="1"/>
          </p:cNvSpPr>
          <p:nvPr>
            <p:ph type="title"/>
          </p:nvPr>
        </p:nvSpPr>
        <p:spPr>
          <a:xfrm>
            <a:off x="152400" y="609600"/>
            <a:ext cx="3505200" cy="3733800"/>
          </a:xfrm>
        </p:spPr>
        <p:txBody>
          <a:bodyPr/>
          <a:lstStyle/>
          <a:p>
            <a:r>
              <a:rPr lang="en-US" sz="3600" b="1" smtClean="0"/>
              <a:t>7. For Figure 4-6 find the average acceleration over the given time intervals.</a:t>
            </a:r>
            <a:endParaRPr lang="en-US" sz="4800" b="1" smtClean="0"/>
          </a:p>
        </p:txBody>
      </p:sp>
      <p:sp>
        <p:nvSpPr>
          <p:cNvPr id="27652" name="Rectangle 4"/>
          <p:cNvSpPr>
            <a:spLocks noGrp="1" noChangeArrowheads="1"/>
          </p:cNvSpPr>
          <p:nvPr>
            <p:ph type="body" idx="1"/>
          </p:nvPr>
        </p:nvSpPr>
        <p:spPr>
          <a:xfrm>
            <a:off x="3962400" y="381000"/>
            <a:ext cx="4495800" cy="5715000"/>
          </a:xfrm>
        </p:spPr>
        <p:txBody>
          <a:bodyPr/>
          <a:lstStyle/>
          <a:p>
            <a:r>
              <a:rPr lang="en-US" sz="3600" b="1" smtClean="0"/>
              <a:t>a. O to 5s.</a:t>
            </a:r>
          </a:p>
          <a:p>
            <a:r>
              <a:rPr lang="en-US" sz="3600" b="1" smtClean="0">
                <a:solidFill>
                  <a:schemeClr val="accent2"/>
                </a:solidFill>
              </a:rPr>
              <a:t>2 m/s</a:t>
            </a:r>
            <a:r>
              <a:rPr lang="en-US" sz="3600" b="1" baseline="30000" smtClean="0">
                <a:solidFill>
                  <a:schemeClr val="accent2"/>
                </a:solidFill>
              </a:rPr>
              <a:t>2</a:t>
            </a:r>
            <a:r>
              <a:rPr lang="en-US" sz="3600" b="1" smtClean="0">
                <a:solidFill>
                  <a:schemeClr val="accent2"/>
                </a:solidFill>
              </a:rPr>
              <a:t>.</a:t>
            </a:r>
          </a:p>
          <a:p>
            <a:r>
              <a:rPr lang="en-US" sz="3600" b="1" smtClean="0"/>
              <a:t>b. 0 to 10 s.</a:t>
            </a:r>
          </a:p>
          <a:p>
            <a:r>
              <a:rPr lang="en-US" sz="3600" b="1" smtClean="0">
                <a:solidFill>
                  <a:schemeClr val="accent2"/>
                </a:solidFill>
              </a:rPr>
              <a:t>1 m/s</a:t>
            </a:r>
            <a:r>
              <a:rPr lang="en-US" sz="3600" b="1" baseline="30000" smtClean="0">
                <a:solidFill>
                  <a:schemeClr val="accent2"/>
                </a:solidFill>
              </a:rPr>
              <a:t>2</a:t>
            </a:r>
            <a:r>
              <a:rPr lang="en-US" sz="3600" b="1" smtClean="0">
                <a:solidFill>
                  <a:schemeClr val="accent2"/>
                </a:solidFill>
              </a:rPr>
              <a:t>.</a:t>
            </a:r>
          </a:p>
          <a:p>
            <a:r>
              <a:rPr lang="en-US" sz="3600" b="1" smtClean="0"/>
              <a:t>c. 15 to 20 s.</a:t>
            </a:r>
          </a:p>
          <a:p>
            <a:r>
              <a:rPr lang="en-US" sz="3600" b="1" smtClean="0">
                <a:solidFill>
                  <a:schemeClr val="accent2"/>
                </a:solidFill>
              </a:rPr>
              <a:t>-1.2 m/s</a:t>
            </a:r>
            <a:r>
              <a:rPr lang="en-US" sz="3600" b="1" baseline="30000" smtClean="0">
                <a:solidFill>
                  <a:schemeClr val="accent2"/>
                </a:solidFill>
              </a:rPr>
              <a:t>2</a:t>
            </a:r>
            <a:r>
              <a:rPr lang="en-US" sz="3600" b="1" smtClean="0">
                <a:solidFill>
                  <a:schemeClr val="accent2"/>
                </a:solidFill>
              </a:rPr>
              <a:t>.</a:t>
            </a:r>
          </a:p>
          <a:p>
            <a:r>
              <a:rPr lang="en-US" sz="3600" b="1" smtClean="0"/>
              <a:t>d O to 40s.</a:t>
            </a:r>
          </a:p>
          <a:p>
            <a:r>
              <a:rPr lang="en-US" sz="3600" b="1" smtClean="0">
                <a:solidFill>
                  <a:schemeClr val="accent2"/>
                </a:solidFill>
              </a:rPr>
              <a:t>0 m/s</a:t>
            </a:r>
            <a:r>
              <a:rPr lang="en-US" sz="3600" b="1" baseline="30000" smtClean="0">
                <a:solidFill>
                  <a:schemeClr val="accent2"/>
                </a:solidFill>
              </a:rPr>
              <a:t>2</a:t>
            </a:r>
            <a:r>
              <a:rPr lang="en-US" sz="3600" b="1" smtClean="0">
                <a:solidFill>
                  <a:schemeClr val="accent2"/>
                </a:solidFill>
              </a:rPr>
              <a:t>. </a:t>
            </a:r>
          </a:p>
        </p:txBody>
      </p:sp>
    </p:spTree>
    <p:extLst>
      <p:ext uri="{BB962C8B-B14F-4D97-AF65-F5344CB8AC3E}">
        <p14:creationId xmlns:p14="http://schemas.microsoft.com/office/powerpoint/2010/main" val="2338868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56664"/>
            <a:ext cx="8173004" cy="6144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47826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026"/>
          <p:cNvSpPr>
            <a:spLocks noGrp="1" noChangeArrowheads="1"/>
          </p:cNvSpPr>
          <p:nvPr>
            <p:ph type="title"/>
          </p:nvPr>
        </p:nvSpPr>
        <p:spPr>
          <a:xfrm>
            <a:off x="685800" y="609600"/>
            <a:ext cx="7772400" cy="2057400"/>
          </a:xfrm>
        </p:spPr>
        <p:txBody>
          <a:bodyPr/>
          <a:lstStyle/>
          <a:p>
            <a:r>
              <a:rPr lang="en-US"/>
              <a:t>A high school athlete runs 1.00 X 10 </a:t>
            </a:r>
            <a:r>
              <a:rPr lang="en-US" baseline="30000"/>
              <a:t>2</a:t>
            </a:r>
            <a:r>
              <a:rPr lang="en-US"/>
              <a:t> m in 12.20 s.  What is the velocity in m/s &amp; km/h?</a:t>
            </a:r>
          </a:p>
        </p:txBody>
      </p:sp>
      <p:sp>
        <p:nvSpPr>
          <p:cNvPr id="112643" name="Rectangle 1027"/>
          <p:cNvSpPr>
            <a:spLocks noGrp="1" noChangeArrowheads="1"/>
          </p:cNvSpPr>
          <p:nvPr>
            <p:ph type="body" idx="1"/>
          </p:nvPr>
        </p:nvSpPr>
        <p:spPr>
          <a:xfrm>
            <a:off x="685800" y="2895600"/>
            <a:ext cx="7772400" cy="3200400"/>
          </a:xfrm>
        </p:spPr>
        <p:txBody>
          <a:bodyPr/>
          <a:lstStyle/>
          <a:p>
            <a:r>
              <a:rPr lang="en-US" sz="4400" b="1"/>
              <a:t>V =</a:t>
            </a:r>
            <a:r>
              <a:rPr lang="en-US" sz="4400" b="1" u="sng"/>
              <a:t> </a:t>
            </a:r>
            <a:r>
              <a:rPr lang="en-US" sz="4400" b="1" u="sng">
                <a:sym typeface="Symbol" pitchFamily="18" charset="2"/>
              </a:rPr>
              <a:t></a:t>
            </a:r>
            <a:r>
              <a:rPr lang="en-US" sz="4400" b="1" u="sng"/>
              <a:t>  d	</a:t>
            </a:r>
            <a:r>
              <a:rPr lang="en-US" sz="4400" b="1"/>
              <a:t>					         	 </a:t>
            </a:r>
            <a:r>
              <a:rPr lang="en-US" sz="4400" b="1">
                <a:sym typeface="Symbol" pitchFamily="18" charset="2"/>
              </a:rPr>
              <a:t></a:t>
            </a:r>
            <a:r>
              <a:rPr lang="en-US" sz="4400" b="1"/>
              <a:t> t</a:t>
            </a:r>
          </a:p>
          <a:p>
            <a:endParaRPr lang="en-US"/>
          </a:p>
        </p:txBody>
      </p:sp>
    </p:spTree>
    <p:extLst>
      <p:ext uri="{BB962C8B-B14F-4D97-AF65-F5344CB8AC3E}">
        <p14:creationId xmlns:p14="http://schemas.microsoft.com/office/powerpoint/2010/main" val="29884468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1026"/>
          <p:cNvSpPr>
            <a:spLocks noGrp="1" noChangeArrowheads="1"/>
          </p:cNvSpPr>
          <p:nvPr>
            <p:ph type="title"/>
          </p:nvPr>
        </p:nvSpPr>
        <p:spPr>
          <a:xfrm>
            <a:off x="685800" y="609600"/>
            <a:ext cx="7772400" cy="2057400"/>
          </a:xfrm>
        </p:spPr>
        <p:txBody>
          <a:bodyPr/>
          <a:lstStyle/>
          <a:p>
            <a:r>
              <a:rPr lang="en-US" b="1"/>
              <a:t>A high school athlete runs 		1.00 X 10 </a:t>
            </a:r>
            <a:r>
              <a:rPr lang="en-US" b="1" baseline="30000"/>
              <a:t>2</a:t>
            </a:r>
            <a:r>
              <a:rPr lang="en-US" b="1"/>
              <a:t> m in 12.20 s.  What is the velocity in m/s &amp; km/h?</a:t>
            </a:r>
            <a:endParaRPr lang="en-US"/>
          </a:p>
        </p:txBody>
      </p:sp>
      <p:sp>
        <p:nvSpPr>
          <p:cNvPr id="113667" name="Rectangle 1027"/>
          <p:cNvSpPr>
            <a:spLocks noGrp="1" noChangeArrowheads="1"/>
          </p:cNvSpPr>
          <p:nvPr>
            <p:ph type="body" idx="1"/>
          </p:nvPr>
        </p:nvSpPr>
        <p:spPr>
          <a:xfrm>
            <a:off x="685800" y="2895600"/>
            <a:ext cx="7772400" cy="3200400"/>
          </a:xfrm>
        </p:spPr>
        <p:txBody>
          <a:bodyPr/>
          <a:lstStyle/>
          <a:p>
            <a:r>
              <a:rPr lang="en-US" sz="3600" b="1"/>
              <a:t>V =</a:t>
            </a:r>
            <a:r>
              <a:rPr lang="en-US" sz="3600" b="1" u="sng"/>
              <a:t> </a:t>
            </a:r>
            <a:r>
              <a:rPr lang="en-US" sz="3600" b="1" u="sng">
                <a:sym typeface="Symbol" pitchFamily="18" charset="2"/>
              </a:rPr>
              <a:t></a:t>
            </a:r>
            <a:r>
              <a:rPr lang="en-US" sz="3600" b="1" u="sng"/>
              <a:t>  d	</a:t>
            </a:r>
            <a:r>
              <a:rPr lang="en-US" sz="3600" b="1"/>
              <a:t>					         	 </a:t>
            </a:r>
            <a:r>
              <a:rPr lang="en-US" sz="3600" b="1">
                <a:sym typeface="Symbol" pitchFamily="18" charset="2"/>
              </a:rPr>
              <a:t></a:t>
            </a:r>
            <a:r>
              <a:rPr lang="en-US" sz="3600" b="1"/>
              <a:t> t</a:t>
            </a:r>
          </a:p>
          <a:p>
            <a:r>
              <a:rPr lang="en-US" sz="3600" b="1" u="sng"/>
              <a:t>(1.00 X 10 </a:t>
            </a:r>
            <a:r>
              <a:rPr lang="en-US" sz="3600" b="1" u="sng" baseline="30000"/>
              <a:t>2</a:t>
            </a:r>
            <a:r>
              <a:rPr lang="en-US" sz="3600" b="1" u="sng"/>
              <a:t> m)</a:t>
            </a:r>
            <a:r>
              <a:rPr lang="en-US" sz="3600" b="1"/>
              <a:t>  						12.20 s</a:t>
            </a:r>
          </a:p>
          <a:p>
            <a:r>
              <a:rPr lang="en-US" sz="3600" b="1"/>
              <a:t>8.20 m/s</a:t>
            </a:r>
          </a:p>
        </p:txBody>
      </p:sp>
    </p:spTree>
    <p:extLst>
      <p:ext uri="{BB962C8B-B14F-4D97-AF65-F5344CB8AC3E}">
        <p14:creationId xmlns:p14="http://schemas.microsoft.com/office/powerpoint/2010/main" val="268816590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1026"/>
          <p:cNvSpPr>
            <a:spLocks noGrp="1" noChangeArrowheads="1"/>
          </p:cNvSpPr>
          <p:nvPr>
            <p:ph type="title"/>
          </p:nvPr>
        </p:nvSpPr>
        <p:spPr>
          <a:xfrm>
            <a:off x="685800" y="609600"/>
            <a:ext cx="7772400" cy="2057400"/>
          </a:xfrm>
        </p:spPr>
        <p:txBody>
          <a:bodyPr/>
          <a:lstStyle/>
          <a:p>
            <a:r>
              <a:rPr lang="en-US"/>
              <a:t>A high school athlete runs 		1.00 X 10 </a:t>
            </a:r>
            <a:r>
              <a:rPr lang="en-US" baseline="30000"/>
              <a:t>2</a:t>
            </a:r>
            <a:r>
              <a:rPr lang="en-US"/>
              <a:t> m in 12.20 s.  What is the velocity in </a:t>
            </a:r>
            <a:r>
              <a:rPr lang="en-US">
                <a:solidFill>
                  <a:schemeClr val="accent2"/>
                </a:solidFill>
              </a:rPr>
              <a:t>km/h?</a:t>
            </a:r>
            <a:endParaRPr lang="en-US"/>
          </a:p>
        </p:txBody>
      </p:sp>
      <p:sp>
        <p:nvSpPr>
          <p:cNvPr id="114691" name="Rectangle 1027"/>
          <p:cNvSpPr>
            <a:spLocks noGrp="1" noChangeArrowheads="1"/>
          </p:cNvSpPr>
          <p:nvPr>
            <p:ph type="body" idx="1"/>
          </p:nvPr>
        </p:nvSpPr>
        <p:spPr>
          <a:xfrm>
            <a:off x="685800" y="2895600"/>
            <a:ext cx="7772400" cy="3200400"/>
          </a:xfrm>
        </p:spPr>
        <p:txBody>
          <a:bodyPr/>
          <a:lstStyle/>
          <a:p>
            <a:r>
              <a:rPr lang="en-US"/>
              <a:t> </a:t>
            </a:r>
            <a:r>
              <a:rPr lang="en-US" sz="4000" b="1" u="sng"/>
              <a:t>8.20 m/</a:t>
            </a:r>
            <a:r>
              <a:rPr lang="en-US" sz="4000" b="1"/>
              <a:t>  X     </a:t>
            </a:r>
            <a:r>
              <a:rPr lang="en-US" sz="4000" b="1" u="sng"/>
              <a:t>1km</a:t>
            </a:r>
            <a:r>
              <a:rPr lang="en-US" sz="4000" b="1"/>
              <a:t>     X   </a:t>
            </a:r>
            <a:r>
              <a:rPr lang="en-US" sz="4000" b="1" u="sng"/>
              <a:t>3600s		</a:t>
            </a:r>
            <a:r>
              <a:rPr lang="en-US" sz="4000" b="1"/>
              <a:t>s               1000m		  1 hr</a:t>
            </a:r>
          </a:p>
          <a:p>
            <a:r>
              <a:rPr lang="en-US" sz="4000" b="1"/>
              <a:t>= 29.5 km/hr</a:t>
            </a:r>
          </a:p>
        </p:txBody>
      </p:sp>
    </p:spTree>
    <p:extLst>
      <p:ext uri="{BB962C8B-B14F-4D97-AF65-F5344CB8AC3E}">
        <p14:creationId xmlns:p14="http://schemas.microsoft.com/office/powerpoint/2010/main" val="420853276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685800" y="609600"/>
            <a:ext cx="7620000" cy="1752600"/>
          </a:xfrm>
        </p:spPr>
        <p:txBody>
          <a:bodyPr/>
          <a:lstStyle/>
          <a:p>
            <a:r>
              <a:rPr lang="en-US"/>
              <a:t>A person walks 13 km in 2.0 h.  What is the person’s average velocity in km/h &amp; m/s?</a:t>
            </a:r>
          </a:p>
        </p:txBody>
      </p:sp>
      <p:sp>
        <p:nvSpPr>
          <p:cNvPr id="115715" name="Rectangle 3"/>
          <p:cNvSpPr>
            <a:spLocks noGrp="1" noChangeArrowheads="1"/>
          </p:cNvSpPr>
          <p:nvPr>
            <p:ph type="body" idx="1"/>
          </p:nvPr>
        </p:nvSpPr>
        <p:spPr>
          <a:xfrm>
            <a:off x="685800" y="3048000"/>
            <a:ext cx="7696200" cy="3048000"/>
          </a:xfrm>
        </p:spPr>
        <p:txBody>
          <a:bodyPr/>
          <a:lstStyle/>
          <a:p>
            <a:r>
              <a:rPr lang="en-US" sz="4400" b="1"/>
              <a:t>V =</a:t>
            </a:r>
            <a:r>
              <a:rPr lang="en-US" sz="4400" b="1" u="sng"/>
              <a:t> </a:t>
            </a:r>
            <a:r>
              <a:rPr lang="en-US" sz="4400" b="1" u="sng">
                <a:sym typeface="Symbol" pitchFamily="18" charset="2"/>
              </a:rPr>
              <a:t></a:t>
            </a:r>
            <a:r>
              <a:rPr lang="en-US" sz="4400" b="1" u="sng"/>
              <a:t>  d	</a:t>
            </a:r>
            <a:r>
              <a:rPr lang="en-US" sz="4400" b="1"/>
              <a:t>					         	 </a:t>
            </a:r>
            <a:r>
              <a:rPr lang="en-US" sz="4400" b="1">
                <a:sym typeface="Symbol" pitchFamily="18" charset="2"/>
              </a:rPr>
              <a:t></a:t>
            </a:r>
            <a:r>
              <a:rPr lang="en-US" sz="4400" b="1"/>
              <a:t> t</a:t>
            </a:r>
          </a:p>
        </p:txBody>
      </p:sp>
    </p:spTree>
    <p:extLst>
      <p:ext uri="{BB962C8B-B14F-4D97-AF65-F5344CB8AC3E}">
        <p14:creationId xmlns:p14="http://schemas.microsoft.com/office/powerpoint/2010/main" val="11450244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1026"/>
          <p:cNvSpPr>
            <a:spLocks noGrp="1" noChangeArrowheads="1"/>
          </p:cNvSpPr>
          <p:nvPr>
            <p:ph type="title"/>
          </p:nvPr>
        </p:nvSpPr>
        <p:spPr>
          <a:xfrm>
            <a:off x="685800" y="609600"/>
            <a:ext cx="7620000" cy="1752600"/>
          </a:xfrm>
        </p:spPr>
        <p:txBody>
          <a:bodyPr/>
          <a:lstStyle/>
          <a:p>
            <a:r>
              <a:rPr lang="en-US"/>
              <a:t>A person walks 13 km in 2.0 h.  What is the person’s average velocity in km/h &amp; m/s?</a:t>
            </a:r>
          </a:p>
        </p:txBody>
      </p:sp>
      <p:sp>
        <p:nvSpPr>
          <p:cNvPr id="116739" name="Rectangle 1027"/>
          <p:cNvSpPr>
            <a:spLocks noGrp="1" noChangeArrowheads="1"/>
          </p:cNvSpPr>
          <p:nvPr>
            <p:ph type="body" idx="1"/>
          </p:nvPr>
        </p:nvSpPr>
        <p:spPr>
          <a:xfrm>
            <a:off x="685800" y="3048000"/>
            <a:ext cx="7696200" cy="3048000"/>
          </a:xfrm>
        </p:spPr>
        <p:txBody>
          <a:bodyPr/>
          <a:lstStyle/>
          <a:p>
            <a:r>
              <a:rPr lang="en-US" sz="4000" b="1"/>
              <a:t>V =</a:t>
            </a:r>
            <a:r>
              <a:rPr lang="en-US" sz="4000" b="1" u="sng"/>
              <a:t> </a:t>
            </a:r>
            <a:r>
              <a:rPr lang="en-US" sz="4000" b="1" u="sng">
                <a:sym typeface="Symbol" pitchFamily="18" charset="2"/>
              </a:rPr>
              <a:t></a:t>
            </a:r>
            <a:r>
              <a:rPr lang="en-US" sz="4000" b="1" u="sng"/>
              <a:t>  d	</a:t>
            </a:r>
            <a:r>
              <a:rPr lang="en-US" sz="4000" b="1"/>
              <a:t>					         	 </a:t>
            </a:r>
            <a:r>
              <a:rPr lang="en-US" sz="4000" b="1">
                <a:sym typeface="Symbol" pitchFamily="18" charset="2"/>
              </a:rPr>
              <a:t></a:t>
            </a:r>
            <a:r>
              <a:rPr lang="en-US" sz="4000" b="1"/>
              <a:t> t</a:t>
            </a:r>
          </a:p>
          <a:p>
            <a:r>
              <a:rPr lang="en-US" sz="4000" b="1"/>
              <a:t>13 km/ 2.0 h</a:t>
            </a:r>
          </a:p>
          <a:p>
            <a:r>
              <a:rPr lang="en-US" sz="4000" b="1"/>
              <a:t>6.5 km/h</a:t>
            </a:r>
            <a:endParaRPr lang="en-US"/>
          </a:p>
        </p:txBody>
      </p:sp>
    </p:spTree>
    <p:extLst>
      <p:ext uri="{BB962C8B-B14F-4D97-AF65-F5344CB8AC3E}">
        <p14:creationId xmlns:p14="http://schemas.microsoft.com/office/powerpoint/2010/main" val="21354538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1026"/>
          <p:cNvSpPr>
            <a:spLocks noGrp="1" noChangeArrowheads="1"/>
          </p:cNvSpPr>
          <p:nvPr>
            <p:ph type="title"/>
          </p:nvPr>
        </p:nvSpPr>
        <p:spPr>
          <a:xfrm>
            <a:off x="685800" y="609600"/>
            <a:ext cx="7620000" cy="1752600"/>
          </a:xfrm>
        </p:spPr>
        <p:txBody>
          <a:bodyPr/>
          <a:lstStyle/>
          <a:p>
            <a:r>
              <a:rPr lang="en-US"/>
              <a:t>A person walks 13 km in 2.0 h.  What is the person’s average velocity in km/h &amp; m/s?</a:t>
            </a:r>
          </a:p>
        </p:txBody>
      </p:sp>
      <p:sp>
        <p:nvSpPr>
          <p:cNvPr id="117763" name="Rectangle 1027"/>
          <p:cNvSpPr>
            <a:spLocks noGrp="1" noChangeArrowheads="1"/>
          </p:cNvSpPr>
          <p:nvPr>
            <p:ph type="body" idx="1"/>
          </p:nvPr>
        </p:nvSpPr>
        <p:spPr>
          <a:xfrm>
            <a:off x="685800" y="3048000"/>
            <a:ext cx="7696200" cy="3048000"/>
          </a:xfrm>
        </p:spPr>
        <p:txBody>
          <a:bodyPr/>
          <a:lstStyle/>
          <a:p>
            <a:r>
              <a:rPr lang="en-US" sz="3600" b="1"/>
              <a:t>6.5 </a:t>
            </a:r>
            <a:r>
              <a:rPr lang="en-US" sz="3600" b="1" u="sng"/>
              <a:t>km</a:t>
            </a:r>
            <a:r>
              <a:rPr lang="en-US" sz="3600" b="1"/>
              <a:t>  X </a:t>
            </a:r>
            <a:r>
              <a:rPr lang="en-US" sz="4000" b="1" u="sng"/>
              <a:t>1000m</a:t>
            </a:r>
            <a:r>
              <a:rPr lang="en-US" sz="3600" b="1"/>
              <a:t> </a:t>
            </a:r>
            <a:r>
              <a:rPr lang="en-US" sz="4000" b="1"/>
              <a:t>X </a:t>
            </a:r>
            <a:r>
              <a:rPr lang="en-US" sz="4000" b="1" u="sng"/>
              <a:t>1 h 		</a:t>
            </a:r>
            <a:r>
              <a:rPr lang="en-US" sz="4000" b="1"/>
              <a:t> 		  h		1km     3600s </a:t>
            </a:r>
          </a:p>
          <a:p>
            <a:r>
              <a:rPr lang="en-US" sz="4000" b="1"/>
              <a:t>1.8 m/s	</a:t>
            </a:r>
          </a:p>
          <a:p>
            <a:endParaRPr lang="en-US" sz="4000" b="1" u="sng"/>
          </a:p>
        </p:txBody>
      </p:sp>
    </p:spTree>
    <p:extLst>
      <p:ext uri="{BB962C8B-B14F-4D97-AF65-F5344CB8AC3E}">
        <p14:creationId xmlns:p14="http://schemas.microsoft.com/office/powerpoint/2010/main" val="25189042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685800" y="609600"/>
            <a:ext cx="7848600" cy="1676400"/>
          </a:xfrm>
        </p:spPr>
        <p:txBody>
          <a:bodyPr/>
          <a:lstStyle/>
          <a:p>
            <a:r>
              <a:rPr lang="en-US"/>
              <a:t>A train leaves the station at the 0.0 marker traveling w/a constant velocity of 36.0 m/s.</a:t>
            </a:r>
          </a:p>
        </p:txBody>
      </p:sp>
      <p:sp>
        <p:nvSpPr>
          <p:cNvPr id="118787" name="Rectangle 3"/>
          <p:cNvSpPr>
            <a:spLocks noGrp="1" noChangeArrowheads="1"/>
          </p:cNvSpPr>
          <p:nvPr>
            <p:ph type="body" idx="1"/>
          </p:nvPr>
        </p:nvSpPr>
        <p:spPr>
          <a:xfrm>
            <a:off x="685800" y="2895600"/>
            <a:ext cx="7772400" cy="3200400"/>
          </a:xfrm>
        </p:spPr>
        <p:txBody>
          <a:bodyPr/>
          <a:lstStyle/>
          <a:p>
            <a:r>
              <a:rPr lang="en-US" sz="3600" b="1"/>
              <a:t>How many seconds later sill the train pass the 1620.0 m marker?</a:t>
            </a:r>
          </a:p>
          <a:p>
            <a:r>
              <a:rPr lang="en-US" sz="3600" b="1"/>
              <a:t>V =</a:t>
            </a:r>
            <a:r>
              <a:rPr lang="en-US" sz="3600" b="1" u="sng"/>
              <a:t> d</a:t>
            </a:r>
            <a:r>
              <a:rPr lang="en-US" sz="3600" b="1"/>
              <a:t>   so   t = </a:t>
            </a:r>
            <a:r>
              <a:rPr lang="en-US" sz="3600" b="1" u="sng"/>
              <a:t>d</a:t>
            </a:r>
            <a:r>
              <a:rPr lang="en-US" sz="3600" b="1"/>
              <a:t> + </a:t>
            </a:r>
            <a:r>
              <a:rPr lang="en-US" sz="3600" b="1" u="sng"/>
              <a:t>1620.0 m</a:t>
            </a:r>
            <a:r>
              <a:rPr lang="en-US" sz="3600" b="1"/>
              <a:t> = 45.0 s		  t                 v    36.0 m/s</a:t>
            </a:r>
          </a:p>
        </p:txBody>
      </p:sp>
    </p:spTree>
    <p:extLst>
      <p:ext uri="{BB962C8B-B14F-4D97-AF65-F5344CB8AC3E}">
        <p14:creationId xmlns:p14="http://schemas.microsoft.com/office/powerpoint/2010/main" val="10638780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685800" y="609600"/>
            <a:ext cx="7848600" cy="1676400"/>
          </a:xfrm>
        </p:spPr>
        <p:txBody>
          <a:bodyPr/>
          <a:lstStyle/>
          <a:p>
            <a:r>
              <a:rPr lang="en-US"/>
              <a:t>A train leaves the station at the 0.0 marker traveling w/a constant velocity of 36.0 m/s.</a:t>
            </a:r>
          </a:p>
        </p:txBody>
      </p:sp>
      <p:sp>
        <p:nvSpPr>
          <p:cNvPr id="122883" name="Rectangle 3"/>
          <p:cNvSpPr>
            <a:spLocks noGrp="1" noChangeArrowheads="1"/>
          </p:cNvSpPr>
          <p:nvPr>
            <p:ph type="body" idx="1"/>
          </p:nvPr>
        </p:nvSpPr>
        <p:spPr>
          <a:xfrm>
            <a:off x="685800" y="2895600"/>
            <a:ext cx="7772400" cy="3200400"/>
          </a:xfrm>
        </p:spPr>
        <p:txBody>
          <a:bodyPr/>
          <a:lstStyle/>
          <a:p>
            <a:r>
              <a:rPr lang="en-US" sz="3600" b="1"/>
              <a:t>What is the volocity of the train in km/hr? </a:t>
            </a:r>
          </a:p>
          <a:p>
            <a:r>
              <a:rPr lang="en-US" sz="3600" b="1"/>
              <a:t>V = 36.0 m/s X </a:t>
            </a:r>
            <a:r>
              <a:rPr lang="en-US" sz="3600" b="1" u="sng"/>
              <a:t>1 km</a:t>
            </a:r>
            <a:r>
              <a:rPr lang="en-US" sz="3600" b="1"/>
              <a:t>   X  </a:t>
            </a:r>
            <a:r>
              <a:rPr lang="en-US" sz="3600" b="1" u="sng"/>
              <a:t>3600 s				</a:t>
            </a:r>
            <a:r>
              <a:rPr lang="en-US" sz="3600" b="1"/>
              <a:t>     1000m       1 hr</a:t>
            </a:r>
          </a:p>
          <a:p>
            <a:r>
              <a:rPr lang="en-US" sz="3600" b="1"/>
              <a:t>= 130 km/h	   </a:t>
            </a:r>
          </a:p>
        </p:txBody>
      </p:sp>
    </p:spTree>
    <p:extLst>
      <p:ext uri="{BB962C8B-B14F-4D97-AF65-F5344CB8AC3E}">
        <p14:creationId xmlns:p14="http://schemas.microsoft.com/office/powerpoint/2010/main" val="131158828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304800" y="609600"/>
            <a:ext cx="8153400" cy="1143000"/>
          </a:xfrm>
        </p:spPr>
        <p:txBody>
          <a:bodyPr/>
          <a:lstStyle/>
          <a:p>
            <a:r>
              <a:rPr lang="en-US" sz="4000"/>
              <a:t>The radius of Earth is 6.37 X 10</a:t>
            </a:r>
            <a:r>
              <a:rPr lang="en-US" sz="4000" baseline="30000"/>
              <a:t> 3</a:t>
            </a:r>
            <a:r>
              <a:rPr lang="en-US" sz="4000"/>
              <a:t> Km</a:t>
            </a:r>
            <a:endParaRPr lang="en-US"/>
          </a:p>
        </p:txBody>
      </p:sp>
      <p:sp>
        <p:nvSpPr>
          <p:cNvPr id="80899" name="Rectangle 3"/>
          <p:cNvSpPr>
            <a:spLocks noGrp="1" noChangeArrowheads="1"/>
          </p:cNvSpPr>
          <p:nvPr>
            <p:ph type="body" idx="1"/>
          </p:nvPr>
        </p:nvSpPr>
        <p:spPr>
          <a:xfrm>
            <a:off x="304800" y="1752600"/>
            <a:ext cx="8153400" cy="4343400"/>
          </a:xfrm>
        </p:spPr>
        <p:txBody>
          <a:bodyPr/>
          <a:lstStyle/>
          <a:p>
            <a:r>
              <a:rPr lang="en-US" sz="3600" b="1"/>
              <a:t>Find the speed in km/h, resulting from the rotation of Earth, of a person standing on the equator.</a:t>
            </a:r>
          </a:p>
          <a:p>
            <a:r>
              <a:rPr lang="en-US" sz="3600" b="1"/>
              <a:t>1.67 X 10 </a:t>
            </a:r>
            <a:r>
              <a:rPr lang="en-US" sz="3600" b="1" baseline="30000"/>
              <a:t>3 </a:t>
            </a:r>
            <a:r>
              <a:rPr lang="en-US" sz="3600" b="1"/>
              <a:t>km/h or </a:t>
            </a:r>
          </a:p>
          <a:p>
            <a:r>
              <a:rPr lang="en-US" sz="3600" b="1" u="sng"/>
              <a:t>1.67 X 10 </a:t>
            </a:r>
            <a:r>
              <a:rPr lang="en-US" sz="3600" b="1" baseline="30000"/>
              <a:t>3 </a:t>
            </a:r>
            <a:r>
              <a:rPr lang="en-US" sz="3600" b="1"/>
              <a:t>km X    </a:t>
            </a:r>
            <a:r>
              <a:rPr lang="en-US" sz="3600" b="1" u="sng"/>
              <a:t>1 hr</a:t>
            </a:r>
            <a:r>
              <a:rPr lang="en-US" sz="3600" b="1"/>
              <a:t>   X   </a:t>
            </a:r>
            <a:r>
              <a:rPr lang="en-US" sz="3600" b="1" u="sng"/>
              <a:t>1000 m</a:t>
            </a:r>
            <a:r>
              <a:rPr lang="en-US" sz="3600" b="1"/>
              <a:t> 	 hr		          3600s        1   km</a:t>
            </a:r>
          </a:p>
          <a:p>
            <a:r>
              <a:rPr lang="en-US" sz="3600" b="1"/>
              <a:t>464 m/s</a:t>
            </a:r>
          </a:p>
        </p:txBody>
      </p:sp>
    </p:spTree>
    <p:extLst>
      <p:ext uri="{BB962C8B-B14F-4D97-AF65-F5344CB8AC3E}">
        <p14:creationId xmlns:p14="http://schemas.microsoft.com/office/powerpoint/2010/main" val="3574777788"/>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endParaRPr lang="en-US"/>
          </a:p>
        </p:txBody>
      </p:sp>
      <p:sp>
        <p:nvSpPr>
          <p:cNvPr id="65539" name="Rectangle 3"/>
          <p:cNvSpPr>
            <a:spLocks noGrp="1" noChangeArrowheads="1"/>
          </p:cNvSpPr>
          <p:nvPr>
            <p:ph type="body" idx="1"/>
          </p:nvPr>
        </p:nvSpPr>
        <p:spPr/>
        <p:txBody>
          <a:bodyPr/>
          <a:lstStyle/>
          <a:p>
            <a:r>
              <a:rPr lang="en-US" sz="4400"/>
              <a:t>A car moved from -47 to -27m in 2.0 s would have an average velocity of +10 m/s</a:t>
            </a:r>
          </a:p>
        </p:txBody>
      </p:sp>
    </p:spTree>
    <p:extLst>
      <p:ext uri="{BB962C8B-B14F-4D97-AF65-F5344CB8AC3E}">
        <p14:creationId xmlns:p14="http://schemas.microsoft.com/office/powerpoint/2010/main" val="439639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Distance vs. displacement</a:t>
            </a:r>
            <a:endParaRPr lang="en-US" dirty="0"/>
          </a:p>
        </p:txBody>
      </p:sp>
      <p:sp>
        <p:nvSpPr>
          <p:cNvPr id="3" name="Content Placeholder 2"/>
          <p:cNvSpPr>
            <a:spLocks noGrp="1"/>
          </p:cNvSpPr>
          <p:nvPr>
            <p:ph idx="1"/>
          </p:nvPr>
        </p:nvSpPr>
        <p:spPr/>
        <p:txBody>
          <a:bodyPr/>
          <a:lstStyle/>
          <a:p>
            <a:endParaRPr lang="en-US" dirty="0"/>
          </a:p>
        </p:txBody>
      </p:sp>
      <p:pic>
        <p:nvPicPr>
          <p:cNvPr id="5122" name="Picture 2" descr="http://t1.gstatic.com/images?q=tbn:ANd9GcSKRJ3vDZx_rIrepODtq6aq3QkNTxcJ92ID1m34Midr_pKNFOMp:upload.wikimedia.org/wikipedia/commons/thumb/4/40/Distancedisplacement.svg/336px-Distancedisplacement.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981200"/>
            <a:ext cx="373380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7814" y="1981200"/>
            <a:ext cx="4476161"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77291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endParaRPr lang="en-US"/>
          </a:p>
        </p:txBody>
      </p:sp>
      <p:sp>
        <p:nvSpPr>
          <p:cNvPr id="138243" name="Rectangle 3"/>
          <p:cNvSpPr>
            <a:spLocks noGrp="1" noChangeArrowheads="1"/>
          </p:cNvSpPr>
          <p:nvPr>
            <p:ph type="body" idx="1"/>
          </p:nvPr>
        </p:nvSpPr>
        <p:spPr>
          <a:xfrm>
            <a:off x="685800" y="609600"/>
            <a:ext cx="7772400" cy="5486400"/>
          </a:xfrm>
        </p:spPr>
        <p:txBody>
          <a:bodyPr/>
          <a:lstStyle/>
          <a:p>
            <a:r>
              <a:rPr lang="en-US" b="1">
                <a:solidFill>
                  <a:srgbClr val="56AA9E"/>
                </a:solidFill>
              </a:rPr>
              <a:t>Suppose the car in Problem 7 started 17 km east of your school at the same time, moving in the same direction at the same velocity.</a:t>
            </a:r>
          </a:p>
          <a:p>
            <a:r>
              <a:rPr lang="en-US" b="1">
                <a:solidFill>
                  <a:srgbClr val="56AA9E"/>
                </a:solidFill>
              </a:rPr>
              <a:t>a. Where would it be at 3:30 pm?</a:t>
            </a:r>
          </a:p>
          <a:p>
            <a:r>
              <a:rPr lang="en-US" b="1">
                <a:solidFill>
                  <a:srgbClr val="56AA9E"/>
                </a:solidFill>
              </a:rPr>
              <a:t>Same displacement, but position is -17 kIn +235 kIn = 218 kIn west of school.</a:t>
            </a:r>
          </a:p>
          <a:p>
            <a:r>
              <a:rPr lang="en-US" b="1">
                <a:solidFill>
                  <a:srgbClr val="56AA9E"/>
                </a:solidFill>
              </a:rPr>
              <a:t>b. When would it be at your school?</a:t>
            </a:r>
          </a:p>
          <a:p>
            <a:r>
              <a:rPr lang="en-US" b="1">
                <a:solidFill>
                  <a:srgbClr val="56AA9E"/>
                </a:solidFill>
              </a:rPr>
              <a:t>Ad (17 km) . At = -=- = (94 kIn / h) = 11 mm,</a:t>
            </a:r>
          </a:p>
          <a:p>
            <a:r>
              <a:rPr lang="en-US" b="1">
                <a:solidFill>
                  <a:srgbClr val="56AA9E"/>
                </a:solidFill>
              </a:rPr>
              <a:t>v so t = 1:11 pm.</a:t>
            </a:r>
            <a:endParaRPr lang="en-US" sz="2000" b="1">
              <a:solidFill>
                <a:srgbClr val="56AA9E"/>
              </a:solidFill>
            </a:endParaRPr>
          </a:p>
        </p:txBody>
      </p:sp>
      <p:sp>
        <p:nvSpPr>
          <p:cNvPr id="138244" name="Text Box 4"/>
          <p:cNvSpPr txBox="1">
            <a:spLocks noChangeArrowheads="1"/>
          </p:cNvSpPr>
          <p:nvPr/>
        </p:nvSpPr>
        <p:spPr bwMode="auto">
          <a:xfrm>
            <a:off x="0" y="0"/>
            <a:ext cx="9142413" cy="492125"/>
          </a:xfrm>
          <a:prstGeom prst="rect">
            <a:avLst/>
          </a:prstGeom>
          <a:noFill/>
          <a:ln w="9525">
            <a:noFill/>
            <a:miter lim="800000"/>
            <a:headEnd/>
            <a:tailEnd/>
          </a:ln>
          <a:effectLst/>
        </p:spPr>
        <p:txBody>
          <a:bodyPr lIns="63500" tIns="63500" rIns="63500" bIns="63500">
            <a:spAutoFit/>
          </a:bodyPr>
          <a:lstStyle/>
          <a:p>
            <a:endParaRPr lang="en-US" sz="1200">
              <a:latin typeface="Times New Roman" pitchFamily="18" charset="0"/>
            </a:endParaRPr>
          </a:p>
          <a:p>
            <a:endParaRPr lang="en-US" sz="1200">
              <a:latin typeface="Times New Roman" pitchFamily="18" charset="0"/>
            </a:endParaRPr>
          </a:p>
        </p:txBody>
      </p:sp>
    </p:spTree>
    <p:extLst>
      <p:ext uri="{BB962C8B-B14F-4D97-AF65-F5344CB8AC3E}">
        <p14:creationId xmlns:p14="http://schemas.microsoft.com/office/powerpoint/2010/main" val="397417294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endParaRPr lang="en-US"/>
          </a:p>
        </p:txBody>
      </p:sp>
      <p:sp>
        <p:nvSpPr>
          <p:cNvPr id="139267" name="Rectangle 3"/>
          <p:cNvSpPr>
            <a:spLocks noGrp="1" noChangeArrowheads="1"/>
          </p:cNvSpPr>
          <p:nvPr>
            <p:ph type="body" idx="1"/>
          </p:nvPr>
        </p:nvSpPr>
        <p:spPr>
          <a:xfrm>
            <a:off x="685800" y="457200"/>
            <a:ext cx="7772400" cy="5638800"/>
          </a:xfrm>
        </p:spPr>
        <p:txBody>
          <a:bodyPr/>
          <a:lstStyle/>
          <a:p>
            <a:pPr>
              <a:buFontTx/>
              <a:buNone/>
            </a:pPr>
            <a:r>
              <a:rPr lang="en-US" sz="2400" b="1">
                <a:solidFill>
                  <a:srgbClr val="56AA9E"/>
                </a:solidFill>
              </a:rPr>
              <a:t>Describe in your own words the motion of the</a:t>
            </a:r>
          </a:p>
          <a:p>
            <a:pPr>
              <a:buFontTx/>
              <a:buNone/>
            </a:pPr>
            <a:r>
              <a:rPr lang="en-US" sz="2400" b="1">
                <a:solidFill>
                  <a:srgbClr val="56AA9E"/>
                </a:solidFill>
              </a:rPr>
              <a:t>four walkers shown in the four curves in Figure</a:t>
            </a:r>
          </a:p>
          <a:p>
            <a:pPr>
              <a:buFontTx/>
              <a:buNone/>
            </a:pPr>
            <a:r>
              <a:rPr lang="en-US" sz="2400" b="1">
                <a:solidFill>
                  <a:srgbClr val="56AA9E"/>
                </a:solidFill>
              </a:rPr>
              <a:t>3-10. Assume the positive direction is east and</a:t>
            </a:r>
          </a:p>
          <a:p>
            <a:pPr>
              <a:buFontTx/>
              <a:buNone/>
            </a:pPr>
            <a:r>
              <a:rPr lang="en-US" sz="2400" b="1">
                <a:solidFill>
                  <a:srgbClr val="56AA9E"/>
                </a:solidFill>
              </a:rPr>
              <a:t>the reference point is the comer of High Street.</a:t>
            </a:r>
          </a:p>
          <a:p>
            <a:pPr>
              <a:buFontTx/>
              <a:buNone/>
            </a:pPr>
            <a:r>
              <a:rPr lang="en-US" sz="2400" b="1">
                <a:solidFill>
                  <a:srgbClr val="56AA9E"/>
                </a:solidFill>
              </a:rPr>
              <a:t>a. Starts at High St, walking east at constant</a:t>
            </a:r>
          </a:p>
          <a:p>
            <a:pPr>
              <a:buFontTx/>
              <a:buNone/>
            </a:pPr>
            <a:r>
              <a:rPr lang="en-US" sz="2400" b="1">
                <a:solidFill>
                  <a:srgbClr val="56AA9E"/>
                </a:solidFill>
              </a:rPr>
              <a:t>velocity.</a:t>
            </a:r>
          </a:p>
          <a:p>
            <a:pPr>
              <a:buFontTx/>
              <a:buNone/>
            </a:pPr>
            <a:r>
              <a:rPr lang="en-US" sz="2400" b="1">
                <a:solidFill>
                  <a:srgbClr val="56AA9E"/>
                </a:solidFill>
              </a:rPr>
              <a:t>b. Starts west of High St, walking east at</a:t>
            </a:r>
          </a:p>
          <a:p>
            <a:pPr>
              <a:buFontTx/>
              <a:buNone/>
            </a:pPr>
            <a:r>
              <a:rPr lang="en-US" sz="2400" b="1">
                <a:solidFill>
                  <a:srgbClr val="56AA9E"/>
                </a:solidFill>
              </a:rPr>
              <a:t>slower constant velocity.</a:t>
            </a:r>
          </a:p>
          <a:p>
            <a:pPr>
              <a:buFontTx/>
              <a:buNone/>
            </a:pPr>
            <a:r>
              <a:rPr lang="en-US" sz="2400" b="1">
                <a:solidFill>
                  <a:srgbClr val="56AA9E"/>
                </a:solidFill>
              </a:rPr>
              <a:t>c. Walks west from High St., first fast, but</a:t>
            </a:r>
          </a:p>
          <a:p>
            <a:pPr>
              <a:buFontTx/>
              <a:buNone/>
            </a:pPr>
            <a:r>
              <a:rPr lang="en-US" sz="2400" b="1">
                <a:solidFill>
                  <a:srgbClr val="56AA9E"/>
                </a:solidFill>
              </a:rPr>
              <a:t>slowing to a stop.</a:t>
            </a:r>
          </a:p>
          <a:p>
            <a:pPr>
              <a:buFontTx/>
              <a:buNone/>
            </a:pPr>
            <a:r>
              <a:rPr lang="en-US" sz="2400" b="1">
                <a:solidFill>
                  <a:srgbClr val="56AA9E"/>
                </a:solidFill>
              </a:rPr>
              <a:t>d. Starts east of High St, walking west at</a:t>
            </a:r>
          </a:p>
          <a:p>
            <a:pPr>
              <a:buFontTx/>
              <a:buNone/>
            </a:pPr>
            <a:r>
              <a:rPr lang="en-US" sz="2400" b="1">
                <a:solidFill>
                  <a:srgbClr val="56AA9E"/>
                </a:solidFill>
              </a:rPr>
              <a:t>constant velocity.</a:t>
            </a:r>
            <a:endParaRPr lang="en-US" sz="1600"/>
          </a:p>
        </p:txBody>
      </p:sp>
      <p:sp>
        <p:nvSpPr>
          <p:cNvPr id="139268" name="Text Box 4"/>
          <p:cNvSpPr txBox="1">
            <a:spLocks noChangeArrowheads="1"/>
          </p:cNvSpPr>
          <p:nvPr/>
        </p:nvSpPr>
        <p:spPr bwMode="auto">
          <a:xfrm>
            <a:off x="0" y="0"/>
            <a:ext cx="9142413" cy="492125"/>
          </a:xfrm>
          <a:prstGeom prst="rect">
            <a:avLst/>
          </a:prstGeom>
          <a:noFill/>
          <a:ln w="9525">
            <a:noFill/>
            <a:miter lim="800000"/>
            <a:headEnd/>
            <a:tailEnd/>
          </a:ln>
          <a:effectLst/>
        </p:spPr>
        <p:txBody>
          <a:bodyPr lIns="63500" tIns="63500" rIns="63500" bIns="63500">
            <a:spAutoFit/>
          </a:bodyPr>
          <a:lstStyle/>
          <a:p>
            <a:endParaRPr lang="en-US" sz="1200">
              <a:latin typeface="Times New Roman" pitchFamily="18" charset="0"/>
            </a:endParaRPr>
          </a:p>
          <a:p>
            <a:endParaRPr lang="en-US" sz="1200">
              <a:latin typeface="Times New Roman" pitchFamily="18" charset="0"/>
            </a:endParaRPr>
          </a:p>
        </p:txBody>
      </p:sp>
    </p:spTree>
    <p:extLst>
      <p:ext uri="{BB962C8B-B14F-4D97-AF65-F5344CB8AC3E}">
        <p14:creationId xmlns:p14="http://schemas.microsoft.com/office/powerpoint/2010/main" val="280554104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endParaRPr lang="en-US"/>
          </a:p>
        </p:txBody>
      </p:sp>
      <p:sp>
        <p:nvSpPr>
          <p:cNvPr id="52227" name="Rectangle 3"/>
          <p:cNvSpPr>
            <a:spLocks noGrp="1" noChangeArrowheads="1"/>
          </p:cNvSpPr>
          <p:nvPr>
            <p:ph type="body" idx="1"/>
          </p:nvPr>
        </p:nvSpPr>
        <p:spPr/>
        <p:txBody>
          <a:bodyPr/>
          <a:lstStyle/>
          <a:p>
            <a:r>
              <a:rPr lang="en-US" sz="4000"/>
              <a:t>When velocity is constant, displacement increase linearly w/time</a:t>
            </a:r>
          </a:p>
          <a:p>
            <a:r>
              <a:rPr lang="en-US" sz="4000"/>
              <a:t>Plotted- you will get a straight line w/a slope equal to the velocity</a:t>
            </a:r>
            <a:endParaRPr lang="en-US"/>
          </a:p>
        </p:txBody>
      </p:sp>
    </p:spTree>
    <p:extLst>
      <p:ext uri="{BB962C8B-B14F-4D97-AF65-F5344CB8AC3E}">
        <p14:creationId xmlns:p14="http://schemas.microsoft.com/office/powerpoint/2010/main" val="360319923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Relativity of Velocity</a:t>
            </a:r>
          </a:p>
        </p:txBody>
      </p:sp>
      <p:sp>
        <p:nvSpPr>
          <p:cNvPr id="54275" name="Rectangle 3"/>
          <p:cNvSpPr>
            <a:spLocks noGrp="1" noChangeArrowheads="1"/>
          </p:cNvSpPr>
          <p:nvPr>
            <p:ph type="body" idx="1"/>
          </p:nvPr>
        </p:nvSpPr>
        <p:spPr>
          <a:xfrm>
            <a:off x="457200" y="1981200"/>
            <a:ext cx="8229600" cy="4114800"/>
          </a:xfrm>
        </p:spPr>
        <p:txBody>
          <a:bodyPr/>
          <a:lstStyle/>
          <a:p>
            <a:r>
              <a:rPr lang="en-US" b="1"/>
              <a:t>When measuring either position or velocity, you must 1st define the reference frame</a:t>
            </a:r>
            <a:r>
              <a:rPr lang="en-US"/>
              <a:t>. 	</a:t>
            </a:r>
          </a:p>
          <a:p>
            <a:r>
              <a:rPr lang="en-US"/>
              <a:t>A person on a boat traveling 10 m/s</a:t>
            </a:r>
          </a:p>
          <a:p>
            <a:r>
              <a:rPr lang="en-US"/>
              <a:t>A person walking on the boat, walking </a:t>
            </a:r>
            <a:r>
              <a:rPr lang="en-US" u="sng"/>
              <a:t>+</a:t>
            </a:r>
            <a:r>
              <a:rPr lang="en-US"/>
              <a:t> 2 m/s</a:t>
            </a:r>
          </a:p>
          <a:p>
            <a:r>
              <a:rPr lang="en-US"/>
              <a:t>a person standing on the bank watching.</a:t>
            </a:r>
          </a:p>
        </p:txBody>
      </p:sp>
    </p:spTree>
    <p:extLst>
      <p:ext uri="{BB962C8B-B14F-4D97-AF65-F5344CB8AC3E}">
        <p14:creationId xmlns:p14="http://schemas.microsoft.com/office/powerpoint/2010/main" val="282970442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Answer</a:t>
            </a:r>
          </a:p>
        </p:txBody>
      </p:sp>
      <p:sp>
        <p:nvSpPr>
          <p:cNvPr id="55299" name="Rectangle 3"/>
          <p:cNvSpPr>
            <a:spLocks noGrp="1" noChangeArrowheads="1"/>
          </p:cNvSpPr>
          <p:nvPr>
            <p:ph type="body" idx="1"/>
          </p:nvPr>
        </p:nvSpPr>
        <p:spPr>
          <a:xfrm>
            <a:off x="457200" y="1981200"/>
            <a:ext cx="8229600" cy="4114800"/>
          </a:xfrm>
        </p:spPr>
        <p:txBody>
          <a:bodyPr/>
          <a:lstStyle/>
          <a:p>
            <a:r>
              <a:rPr lang="en-US"/>
              <a:t>The velocity of the ship-___________</a:t>
            </a:r>
          </a:p>
          <a:p>
            <a:r>
              <a:rPr lang="en-US"/>
              <a:t>+10 m/s</a:t>
            </a:r>
          </a:p>
          <a:p>
            <a:r>
              <a:rPr lang="en-US"/>
              <a:t>the velocity of the passenger-___________.</a:t>
            </a:r>
          </a:p>
          <a:p>
            <a:r>
              <a:rPr lang="en-US" u="sng"/>
              <a:t>+2 </a:t>
            </a:r>
            <a:r>
              <a:rPr lang="en-US"/>
              <a:t>m/s</a:t>
            </a:r>
          </a:p>
          <a:p>
            <a:r>
              <a:rPr lang="en-US"/>
              <a:t>Walking away from- +10 m/s + 2 m/s= +12m/s</a:t>
            </a:r>
          </a:p>
          <a:p>
            <a:r>
              <a:rPr lang="en-US"/>
              <a:t>Walking toward observer- +10 m/s -2= +8m/s</a:t>
            </a:r>
          </a:p>
        </p:txBody>
      </p:sp>
    </p:spTree>
    <p:extLst>
      <p:ext uri="{BB962C8B-B14F-4D97-AF65-F5344CB8AC3E}">
        <p14:creationId xmlns:p14="http://schemas.microsoft.com/office/powerpoint/2010/main" val="351718740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85800" y="609600"/>
            <a:ext cx="7772400" cy="457200"/>
          </a:xfrm>
        </p:spPr>
        <p:txBody>
          <a:bodyPr/>
          <a:lstStyle/>
          <a:p>
            <a:r>
              <a:rPr lang="en-US"/>
              <a:t>Review</a:t>
            </a:r>
          </a:p>
        </p:txBody>
      </p:sp>
      <p:sp>
        <p:nvSpPr>
          <p:cNvPr id="56323" name="Rectangle 3"/>
          <p:cNvSpPr>
            <a:spLocks noGrp="1" noChangeArrowheads="1"/>
          </p:cNvSpPr>
          <p:nvPr>
            <p:ph type="body" idx="1"/>
          </p:nvPr>
        </p:nvSpPr>
        <p:spPr>
          <a:xfrm>
            <a:off x="381000" y="1143000"/>
            <a:ext cx="8534400" cy="4953000"/>
          </a:xfrm>
        </p:spPr>
        <p:txBody>
          <a:bodyPr/>
          <a:lstStyle/>
          <a:p>
            <a:pPr>
              <a:buFontTx/>
              <a:buNone/>
            </a:pPr>
            <a:r>
              <a:rPr lang="en-US" sz="2000">
                <a:latin typeface="Technical" pitchFamily="66" charset="0"/>
              </a:rPr>
              <a:t>.</a:t>
            </a:r>
            <a:r>
              <a:rPr lang="en-US" b="1">
                <a:latin typeface="Comic Sans MS" pitchFamily="66" charset="0"/>
              </a:rPr>
              <a:t>The </a:t>
            </a:r>
            <a:r>
              <a:rPr lang="en-US" b="1">
                <a:solidFill>
                  <a:schemeClr val="accent2"/>
                </a:solidFill>
                <a:latin typeface="Comic Sans MS" pitchFamily="66" charset="0"/>
              </a:rPr>
              <a:t>position</a:t>
            </a:r>
            <a:r>
              <a:rPr lang="en-US" b="1">
                <a:latin typeface="Comic Sans MS" pitchFamily="66" charset="0"/>
              </a:rPr>
              <a:t> of an object is its separation from a  reference point.</a:t>
            </a:r>
          </a:p>
          <a:p>
            <a:pPr>
              <a:buFontTx/>
              <a:buNone/>
            </a:pPr>
            <a:r>
              <a:rPr lang="en-US" b="1">
                <a:latin typeface="Comic Sans MS" pitchFamily="66" charset="0"/>
              </a:rPr>
              <a:t>.</a:t>
            </a:r>
            <a:r>
              <a:rPr lang="en-US" b="1">
                <a:solidFill>
                  <a:schemeClr val="accent2"/>
                </a:solidFill>
                <a:latin typeface="Comic Sans MS" pitchFamily="66" charset="0"/>
              </a:rPr>
              <a:t>Displacement</a:t>
            </a:r>
            <a:r>
              <a:rPr lang="en-US" b="1">
                <a:latin typeface="Comic Sans MS" pitchFamily="66" charset="0"/>
              </a:rPr>
              <a:t> is a vector quantity indicating the magnitude and direction of an object's change of position.</a:t>
            </a:r>
          </a:p>
          <a:p>
            <a:pPr>
              <a:buFontTx/>
              <a:buNone/>
            </a:pPr>
            <a:r>
              <a:rPr lang="en-US" b="1">
                <a:latin typeface="Comic Sans MS" pitchFamily="66" charset="0"/>
              </a:rPr>
              <a:t>.A </a:t>
            </a:r>
            <a:r>
              <a:rPr lang="en-US" b="1">
                <a:solidFill>
                  <a:schemeClr val="accent2"/>
                </a:solidFill>
                <a:latin typeface="Comic Sans MS" pitchFamily="66" charset="0"/>
              </a:rPr>
              <a:t>scalar quantity</a:t>
            </a:r>
            <a:r>
              <a:rPr lang="en-US" b="1">
                <a:latin typeface="Comic Sans MS" pitchFamily="66" charset="0"/>
              </a:rPr>
              <a:t> is described completely by its magnitude, while a </a:t>
            </a:r>
            <a:r>
              <a:rPr lang="en-US" b="1">
                <a:solidFill>
                  <a:schemeClr val="accent2"/>
                </a:solidFill>
                <a:latin typeface="Comic Sans MS" pitchFamily="66" charset="0"/>
              </a:rPr>
              <a:t>vector quantity</a:t>
            </a:r>
            <a:r>
              <a:rPr lang="en-US" b="1">
                <a:latin typeface="Comic Sans MS" pitchFamily="66" charset="0"/>
              </a:rPr>
              <a:t> requires both magnitude and direction.</a:t>
            </a:r>
            <a:endParaRPr lang="en-US" sz="1600" b="1">
              <a:latin typeface="Comic Sans MS" pitchFamily="66" charset="0"/>
            </a:endParaRPr>
          </a:p>
        </p:txBody>
      </p:sp>
      <p:sp>
        <p:nvSpPr>
          <p:cNvPr id="56324" name="Text Box 4"/>
          <p:cNvSpPr txBox="1">
            <a:spLocks noChangeArrowheads="1"/>
          </p:cNvSpPr>
          <p:nvPr/>
        </p:nvSpPr>
        <p:spPr bwMode="auto">
          <a:xfrm>
            <a:off x="0" y="0"/>
            <a:ext cx="9142413" cy="492125"/>
          </a:xfrm>
          <a:prstGeom prst="rect">
            <a:avLst/>
          </a:prstGeom>
          <a:noFill/>
          <a:ln w="9525">
            <a:noFill/>
            <a:miter lim="800000"/>
            <a:headEnd/>
            <a:tailEnd/>
          </a:ln>
          <a:effectLst/>
        </p:spPr>
        <p:txBody>
          <a:bodyPr lIns="63500" tIns="63500" rIns="63500" bIns="63500">
            <a:spAutoFit/>
          </a:bodyPr>
          <a:lstStyle/>
          <a:p>
            <a:endParaRPr lang="en-US" sz="1200"/>
          </a:p>
          <a:p>
            <a:endParaRPr lang="en-US" sz="1200"/>
          </a:p>
        </p:txBody>
      </p:sp>
    </p:spTree>
    <p:extLst>
      <p:ext uri="{BB962C8B-B14F-4D97-AF65-F5344CB8AC3E}">
        <p14:creationId xmlns:p14="http://schemas.microsoft.com/office/powerpoint/2010/main" val="376969934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685800" y="609600"/>
            <a:ext cx="7772400" cy="457200"/>
          </a:xfrm>
        </p:spPr>
        <p:txBody>
          <a:bodyPr/>
          <a:lstStyle/>
          <a:p>
            <a:r>
              <a:rPr lang="en-US"/>
              <a:t>Review</a:t>
            </a:r>
          </a:p>
        </p:txBody>
      </p:sp>
      <p:sp>
        <p:nvSpPr>
          <p:cNvPr id="149507" name="Rectangle 3"/>
          <p:cNvSpPr>
            <a:spLocks noGrp="1" noChangeArrowheads="1"/>
          </p:cNvSpPr>
          <p:nvPr>
            <p:ph type="body" idx="1"/>
          </p:nvPr>
        </p:nvSpPr>
        <p:spPr>
          <a:xfrm>
            <a:off x="381000" y="1143000"/>
            <a:ext cx="8534400" cy="4953000"/>
          </a:xfrm>
        </p:spPr>
        <p:txBody>
          <a:bodyPr/>
          <a:lstStyle/>
          <a:p>
            <a:pPr>
              <a:buFontTx/>
              <a:buNone/>
            </a:pPr>
            <a:r>
              <a:rPr lang="en-US" b="1">
                <a:latin typeface="Comic Sans MS" pitchFamily="66" charset="0"/>
              </a:rPr>
              <a:t>.</a:t>
            </a:r>
            <a:r>
              <a:rPr lang="en-US" b="1">
                <a:solidFill>
                  <a:schemeClr val="accent2"/>
                </a:solidFill>
                <a:latin typeface="Comic Sans MS" pitchFamily="66" charset="0"/>
              </a:rPr>
              <a:t>Average velocity</a:t>
            </a:r>
            <a:r>
              <a:rPr lang="en-US" b="1">
                <a:latin typeface="Comic Sans MS" pitchFamily="66" charset="0"/>
              </a:rPr>
              <a:t> is the displacement (change in position) divided by the time interval. </a:t>
            </a:r>
          </a:p>
          <a:p>
            <a:pPr>
              <a:buFontTx/>
              <a:buNone/>
            </a:pPr>
            <a:r>
              <a:rPr lang="en-US" sz="3600" b="1">
                <a:latin typeface="Comic Sans MS" pitchFamily="66" charset="0"/>
              </a:rPr>
              <a:t>The </a:t>
            </a:r>
            <a:r>
              <a:rPr lang="en-US" sz="3600" b="1">
                <a:solidFill>
                  <a:schemeClr val="accent2"/>
                </a:solidFill>
                <a:latin typeface="Comic Sans MS" pitchFamily="66" charset="0"/>
              </a:rPr>
              <a:t>position</a:t>
            </a:r>
            <a:r>
              <a:rPr lang="en-US" sz="3600" b="1">
                <a:latin typeface="Comic Sans MS" pitchFamily="66" charset="0"/>
              </a:rPr>
              <a:t> of an object is its separation from a  reference point.</a:t>
            </a:r>
          </a:p>
          <a:p>
            <a:pPr>
              <a:buFontTx/>
              <a:buNone/>
            </a:pPr>
            <a:r>
              <a:rPr lang="en-US" sz="3600" b="1">
                <a:latin typeface="Comic Sans MS" pitchFamily="66" charset="0"/>
              </a:rPr>
              <a:t>.</a:t>
            </a:r>
            <a:r>
              <a:rPr lang="en-US" sz="3600" b="1">
                <a:solidFill>
                  <a:schemeClr val="accent2"/>
                </a:solidFill>
                <a:latin typeface="Comic Sans MS" pitchFamily="66" charset="0"/>
              </a:rPr>
              <a:t>Displacement</a:t>
            </a:r>
            <a:r>
              <a:rPr lang="en-US" sz="3600" b="1">
                <a:latin typeface="Comic Sans MS" pitchFamily="66" charset="0"/>
              </a:rPr>
              <a:t> is a vector quantity indicating the magnitude and direction of an object's change of position.</a:t>
            </a:r>
            <a:endParaRPr lang="en-US" sz="1600" b="1">
              <a:latin typeface="Comic Sans MS" pitchFamily="66" charset="0"/>
            </a:endParaRPr>
          </a:p>
        </p:txBody>
      </p:sp>
      <p:sp>
        <p:nvSpPr>
          <p:cNvPr id="149508" name="Text Box 4"/>
          <p:cNvSpPr txBox="1">
            <a:spLocks noChangeArrowheads="1"/>
          </p:cNvSpPr>
          <p:nvPr/>
        </p:nvSpPr>
        <p:spPr bwMode="auto">
          <a:xfrm>
            <a:off x="0" y="0"/>
            <a:ext cx="9142413" cy="492125"/>
          </a:xfrm>
          <a:prstGeom prst="rect">
            <a:avLst/>
          </a:prstGeom>
          <a:noFill/>
          <a:ln w="9525">
            <a:noFill/>
            <a:miter lim="800000"/>
            <a:headEnd/>
            <a:tailEnd/>
          </a:ln>
          <a:effectLst/>
        </p:spPr>
        <p:txBody>
          <a:bodyPr lIns="63500" tIns="63500" rIns="63500" bIns="63500">
            <a:spAutoFit/>
          </a:bodyPr>
          <a:lstStyle/>
          <a:p>
            <a:endParaRPr lang="en-US" sz="1200"/>
          </a:p>
          <a:p>
            <a:endParaRPr lang="en-US" sz="1200"/>
          </a:p>
        </p:txBody>
      </p:sp>
    </p:spTree>
    <p:extLst>
      <p:ext uri="{BB962C8B-B14F-4D97-AF65-F5344CB8AC3E}">
        <p14:creationId xmlns:p14="http://schemas.microsoft.com/office/powerpoint/2010/main" val="100737071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685800" y="609600"/>
            <a:ext cx="7772400" cy="457200"/>
          </a:xfrm>
        </p:spPr>
        <p:txBody>
          <a:bodyPr/>
          <a:lstStyle/>
          <a:p>
            <a:r>
              <a:rPr lang="en-US"/>
              <a:t>Review</a:t>
            </a:r>
          </a:p>
        </p:txBody>
      </p:sp>
      <p:sp>
        <p:nvSpPr>
          <p:cNvPr id="148483" name="Rectangle 3"/>
          <p:cNvSpPr>
            <a:spLocks noGrp="1" noChangeArrowheads="1"/>
          </p:cNvSpPr>
          <p:nvPr>
            <p:ph type="body" idx="1"/>
          </p:nvPr>
        </p:nvSpPr>
        <p:spPr>
          <a:xfrm>
            <a:off x="381000" y="1143000"/>
            <a:ext cx="8534400" cy="4953000"/>
          </a:xfrm>
        </p:spPr>
        <p:txBody>
          <a:bodyPr/>
          <a:lstStyle/>
          <a:p>
            <a:pPr>
              <a:buFontTx/>
              <a:buNone/>
            </a:pPr>
            <a:r>
              <a:rPr lang="en-US" sz="1600">
                <a:latin typeface="Technical" pitchFamily="66" charset="0"/>
              </a:rPr>
              <a:t>.</a:t>
            </a:r>
            <a:r>
              <a:rPr lang="en-US" sz="2400" b="1">
                <a:latin typeface="Technical" pitchFamily="66" charset="0"/>
              </a:rPr>
              <a:t>.</a:t>
            </a:r>
            <a:r>
              <a:rPr lang="en-US" b="1">
                <a:latin typeface="Comic Sans MS" pitchFamily="66" charset="0"/>
              </a:rPr>
              <a:t>A </a:t>
            </a:r>
            <a:r>
              <a:rPr lang="en-US" b="1">
                <a:solidFill>
                  <a:schemeClr val="accent2"/>
                </a:solidFill>
                <a:latin typeface="Comic Sans MS" pitchFamily="66" charset="0"/>
              </a:rPr>
              <a:t>scalar quantity</a:t>
            </a:r>
            <a:r>
              <a:rPr lang="en-US" b="1">
                <a:latin typeface="Comic Sans MS" pitchFamily="66" charset="0"/>
              </a:rPr>
              <a:t> is described completely by its magnitude, while a vector quantity requires both magnitude and direction.</a:t>
            </a:r>
          </a:p>
          <a:p>
            <a:pPr>
              <a:buFontTx/>
              <a:buNone/>
            </a:pPr>
            <a:r>
              <a:rPr lang="en-US" b="1">
                <a:latin typeface="Comic Sans MS" pitchFamily="66" charset="0"/>
              </a:rPr>
              <a:t>.</a:t>
            </a:r>
            <a:r>
              <a:rPr lang="en-US" b="1">
                <a:solidFill>
                  <a:schemeClr val="accent2"/>
                </a:solidFill>
                <a:latin typeface="Comic Sans MS" pitchFamily="66" charset="0"/>
              </a:rPr>
              <a:t>Average velocity</a:t>
            </a:r>
            <a:r>
              <a:rPr lang="en-US" b="1">
                <a:latin typeface="Comic Sans MS" pitchFamily="66" charset="0"/>
              </a:rPr>
              <a:t> is the displacement (change in position) divided by the time interval.</a:t>
            </a:r>
          </a:p>
          <a:p>
            <a:pPr>
              <a:buFontTx/>
              <a:buNone/>
            </a:pPr>
            <a:r>
              <a:rPr lang="en-US" b="1">
                <a:latin typeface="Comic Sans MS" pitchFamily="66" charset="0"/>
              </a:rPr>
              <a:t>.</a:t>
            </a:r>
            <a:endParaRPr lang="en-US" sz="1600" b="1">
              <a:latin typeface="Technical" pitchFamily="66" charset="0"/>
            </a:endParaRPr>
          </a:p>
        </p:txBody>
      </p:sp>
      <p:sp>
        <p:nvSpPr>
          <p:cNvPr id="148484" name="Text Box 4"/>
          <p:cNvSpPr txBox="1">
            <a:spLocks noChangeArrowheads="1"/>
          </p:cNvSpPr>
          <p:nvPr/>
        </p:nvSpPr>
        <p:spPr bwMode="auto">
          <a:xfrm>
            <a:off x="0" y="0"/>
            <a:ext cx="9142413" cy="492125"/>
          </a:xfrm>
          <a:prstGeom prst="rect">
            <a:avLst/>
          </a:prstGeom>
          <a:noFill/>
          <a:ln w="9525">
            <a:noFill/>
            <a:miter lim="800000"/>
            <a:headEnd/>
            <a:tailEnd/>
          </a:ln>
          <a:effectLst/>
        </p:spPr>
        <p:txBody>
          <a:bodyPr lIns="63500" tIns="63500" rIns="63500" bIns="63500">
            <a:spAutoFit/>
          </a:bodyPr>
          <a:lstStyle/>
          <a:p>
            <a:endParaRPr lang="en-US" sz="1200"/>
          </a:p>
          <a:p>
            <a:endParaRPr lang="en-US" sz="1200"/>
          </a:p>
        </p:txBody>
      </p:sp>
    </p:spTree>
    <p:extLst>
      <p:ext uri="{BB962C8B-B14F-4D97-AF65-F5344CB8AC3E}">
        <p14:creationId xmlns:p14="http://schemas.microsoft.com/office/powerpoint/2010/main" val="8810005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685800" y="609600"/>
            <a:ext cx="7772400" cy="457200"/>
          </a:xfrm>
        </p:spPr>
        <p:txBody>
          <a:bodyPr/>
          <a:lstStyle/>
          <a:p>
            <a:r>
              <a:rPr lang="en-US"/>
              <a:t>Review</a:t>
            </a:r>
          </a:p>
        </p:txBody>
      </p:sp>
      <p:sp>
        <p:nvSpPr>
          <p:cNvPr id="150531" name="Rectangle 3"/>
          <p:cNvSpPr>
            <a:spLocks noGrp="1" noChangeArrowheads="1"/>
          </p:cNvSpPr>
          <p:nvPr>
            <p:ph type="body" idx="1"/>
          </p:nvPr>
        </p:nvSpPr>
        <p:spPr>
          <a:xfrm>
            <a:off x="381000" y="1143000"/>
            <a:ext cx="8534400" cy="4953000"/>
          </a:xfrm>
        </p:spPr>
        <p:txBody>
          <a:bodyPr/>
          <a:lstStyle/>
          <a:p>
            <a:pPr>
              <a:buFontTx/>
              <a:buNone/>
            </a:pPr>
            <a:r>
              <a:rPr lang="en-US" b="1">
                <a:latin typeface="Comic Sans MS" pitchFamily="66" charset="0"/>
              </a:rPr>
              <a:t>.</a:t>
            </a:r>
            <a:r>
              <a:rPr lang="en-US" sz="4400" b="1">
                <a:latin typeface="Comic Sans MS" pitchFamily="66" charset="0"/>
              </a:rPr>
              <a:t>The slope of a position-time graph is the </a:t>
            </a:r>
            <a:r>
              <a:rPr lang="en-US" sz="4400" b="1">
                <a:solidFill>
                  <a:schemeClr val="accent2"/>
                </a:solidFill>
                <a:latin typeface="Comic Sans MS" pitchFamily="66" charset="0"/>
              </a:rPr>
              <a:t>velocity of the object.</a:t>
            </a:r>
          </a:p>
          <a:p>
            <a:pPr>
              <a:buFontTx/>
              <a:buNone/>
            </a:pPr>
            <a:r>
              <a:rPr lang="en-US" sz="4400" b="1">
                <a:latin typeface="Comic Sans MS" pitchFamily="66" charset="0"/>
              </a:rPr>
              <a:t>.If the position-time graph is a straight line, the object is moving with </a:t>
            </a:r>
            <a:r>
              <a:rPr lang="en-US" sz="4400" b="1">
                <a:solidFill>
                  <a:schemeClr val="accent2"/>
                </a:solidFill>
                <a:latin typeface="Comic Sans MS" pitchFamily="66" charset="0"/>
              </a:rPr>
              <a:t>constant velocity</a:t>
            </a:r>
            <a:r>
              <a:rPr lang="en-US" sz="3600" b="1">
                <a:solidFill>
                  <a:schemeClr val="accent2"/>
                </a:solidFill>
                <a:latin typeface="Technical" pitchFamily="66" charset="0"/>
              </a:rPr>
              <a:t>.</a:t>
            </a:r>
            <a:r>
              <a:rPr lang="en-US" sz="1800" b="1">
                <a:solidFill>
                  <a:schemeClr val="accent2"/>
                </a:solidFill>
                <a:latin typeface="Technical" pitchFamily="66" charset="0"/>
              </a:rPr>
              <a:t> </a:t>
            </a:r>
            <a:endParaRPr lang="en-US" sz="1600" b="1">
              <a:solidFill>
                <a:schemeClr val="accent2"/>
              </a:solidFill>
              <a:latin typeface="Technical" pitchFamily="66" charset="0"/>
            </a:endParaRPr>
          </a:p>
        </p:txBody>
      </p:sp>
      <p:sp>
        <p:nvSpPr>
          <p:cNvPr id="150532" name="Text Box 4"/>
          <p:cNvSpPr txBox="1">
            <a:spLocks noChangeArrowheads="1"/>
          </p:cNvSpPr>
          <p:nvPr/>
        </p:nvSpPr>
        <p:spPr bwMode="auto">
          <a:xfrm>
            <a:off x="0" y="0"/>
            <a:ext cx="9142413" cy="492125"/>
          </a:xfrm>
          <a:prstGeom prst="rect">
            <a:avLst/>
          </a:prstGeom>
          <a:noFill/>
          <a:ln w="9525">
            <a:noFill/>
            <a:miter lim="800000"/>
            <a:headEnd/>
            <a:tailEnd/>
          </a:ln>
          <a:effectLst/>
        </p:spPr>
        <p:txBody>
          <a:bodyPr lIns="63500" tIns="63500" rIns="63500" bIns="63500">
            <a:spAutoFit/>
          </a:bodyPr>
          <a:lstStyle/>
          <a:p>
            <a:endParaRPr lang="en-US" sz="1200"/>
          </a:p>
          <a:p>
            <a:endParaRPr lang="en-US" sz="1200"/>
          </a:p>
        </p:txBody>
      </p:sp>
    </p:spTree>
    <p:extLst>
      <p:ext uri="{BB962C8B-B14F-4D97-AF65-F5344CB8AC3E}">
        <p14:creationId xmlns:p14="http://schemas.microsoft.com/office/powerpoint/2010/main" val="86450867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685800" y="609600"/>
            <a:ext cx="7772400" cy="457200"/>
          </a:xfrm>
        </p:spPr>
        <p:txBody>
          <a:bodyPr/>
          <a:lstStyle/>
          <a:p>
            <a:r>
              <a:rPr lang="en-US"/>
              <a:t>Review</a:t>
            </a:r>
          </a:p>
        </p:txBody>
      </p:sp>
      <p:sp>
        <p:nvSpPr>
          <p:cNvPr id="147459" name="Rectangle 3"/>
          <p:cNvSpPr>
            <a:spLocks noGrp="1" noChangeArrowheads="1"/>
          </p:cNvSpPr>
          <p:nvPr>
            <p:ph type="body" idx="1"/>
          </p:nvPr>
        </p:nvSpPr>
        <p:spPr>
          <a:xfrm>
            <a:off x="685800" y="1143000"/>
            <a:ext cx="7772400" cy="4953000"/>
          </a:xfrm>
        </p:spPr>
        <p:txBody>
          <a:bodyPr/>
          <a:lstStyle/>
          <a:p>
            <a:pPr>
              <a:buFontTx/>
              <a:buNone/>
            </a:pPr>
            <a:r>
              <a:rPr lang="en-US" sz="3600" b="1">
                <a:latin typeface="Comic Sans MS" pitchFamily="66" charset="0"/>
              </a:rPr>
              <a:t>.The area under the curve of a velocity-time graph is the </a:t>
            </a:r>
            <a:r>
              <a:rPr lang="en-US" sz="3600" b="1">
                <a:solidFill>
                  <a:schemeClr val="accent2"/>
                </a:solidFill>
                <a:latin typeface="Comic Sans MS" pitchFamily="66" charset="0"/>
              </a:rPr>
              <a:t>displacement</a:t>
            </a:r>
            <a:r>
              <a:rPr lang="en-US" sz="3600" b="1">
                <a:latin typeface="Comic Sans MS" pitchFamily="66" charset="0"/>
              </a:rPr>
              <a:t> of the object.</a:t>
            </a:r>
          </a:p>
          <a:p>
            <a:pPr>
              <a:buFontTx/>
              <a:buNone/>
            </a:pPr>
            <a:r>
              <a:rPr lang="en-US" sz="3600" b="1">
                <a:latin typeface="Comic Sans MS" pitchFamily="66" charset="0"/>
              </a:rPr>
              <a:t>.</a:t>
            </a:r>
            <a:r>
              <a:rPr lang="en-US" sz="3600" b="1">
                <a:solidFill>
                  <a:schemeClr val="accent2"/>
                </a:solidFill>
                <a:latin typeface="Comic Sans MS" pitchFamily="66" charset="0"/>
              </a:rPr>
              <a:t>Instantaneous velocity</a:t>
            </a:r>
            <a:r>
              <a:rPr lang="en-US" sz="3600" b="1">
                <a:latin typeface="Comic Sans MS" pitchFamily="66" charset="0"/>
              </a:rPr>
              <a:t> is the velocity of an object at a given instant.</a:t>
            </a:r>
          </a:p>
          <a:p>
            <a:pPr>
              <a:buFontTx/>
              <a:buNone/>
            </a:pPr>
            <a:r>
              <a:rPr lang="en-US" sz="3600" b="1">
                <a:latin typeface="Comic Sans MS" pitchFamily="66" charset="0"/>
              </a:rPr>
              <a:t>.A </a:t>
            </a:r>
            <a:r>
              <a:rPr lang="en-US" sz="3600" b="1">
                <a:solidFill>
                  <a:schemeClr val="accent2"/>
                </a:solidFill>
                <a:latin typeface="Comic Sans MS" pitchFamily="66" charset="0"/>
              </a:rPr>
              <a:t>frame of reference</a:t>
            </a:r>
            <a:r>
              <a:rPr lang="en-US" sz="3600" b="1">
                <a:latin typeface="Comic Sans MS" pitchFamily="66" charset="0"/>
              </a:rPr>
              <a:t> defines a reference point from which Positions are measured</a:t>
            </a:r>
            <a:r>
              <a:rPr lang="en-US" sz="1800" b="1">
                <a:latin typeface="Technical" pitchFamily="66" charset="0"/>
              </a:rPr>
              <a:t>.</a:t>
            </a:r>
            <a:r>
              <a:rPr lang="en-US" sz="1600">
                <a:latin typeface="Technical" pitchFamily="66" charset="0"/>
              </a:rPr>
              <a:t> ~</a:t>
            </a:r>
          </a:p>
        </p:txBody>
      </p:sp>
      <p:sp>
        <p:nvSpPr>
          <p:cNvPr id="147460" name="Text Box 4"/>
          <p:cNvSpPr txBox="1">
            <a:spLocks noChangeArrowheads="1"/>
          </p:cNvSpPr>
          <p:nvPr/>
        </p:nvSpPr>
        <p:spPr bwMode="auto">
          <a:xfrm>
            <a:off x="0" y="0"/>
            <a:ext cx="9142413" cy="492125"/>
          </a:xfrm>
          <a:prstGeom prst="rect">
            <a:avLst/>
          </a:prstGeom>
          <a:noFill/>
          <a:ln w="9525">
            <a:noFill/>
            <a:miter lim="800000"/>
            <a:headEnd/>
            <a:tailEnd/>
          </a:ln>
          <a:effectLst/>
        </p:spPr>
        <p:txBody>
          <a:bodyPr lIns="63500" tIns="63500" rIns="63500" bIns="63500">
            <a:spAutoFit/>
          </a:bodyPr>
          <a:lstStyle/>
          <a:p>
            <a:endParaRPr lang="en-US" sz="1200"/>
          </a:p>
          <a:p>
            <a:endParaRPr lang="en-US" sz="1200"/>
          </a:p>
        </p:txBody>
      </p:sp>
    </p:spTree>
    <p:extLst>
      <p:ext uri="{BB962C8B-B14F-4D97-AF65-F5344CB8AC3E}">
        <p14:creationId xmlns:p14="http://schemas.microsoft.com/office/powerpoint/2010/main" val="3546850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609600"/>
            <a:ext cx="7772400" cy="304800"/>
          </a:xfrm>
        </p:spPr>
        <p:txBody>
          <a:bodyPr/>
          <a:lstStyle/>
          <a:p>
            <a:endParaRPr lang="en-US" sz="6000" u="sng"/>
          </a:p>
        </p:txBody>
      </p:sp>
      <p:sp>
        <p:nvSpPr>
          <p:cNvPr id="18435" name="Rectangle 3"/>
          <p:cNvSpPr>
            <a:spLocks noGrp="1" noChangeArrowheads="1"/>
          </p:cNvSpPr>
          <p:nvPr>
            <p:ph type="body" idx="1"/>
          </p:nvPr>
        </p:nvSpPr>
        <p:spPr>
          <a:xfrm>
            <a:off x="685800" y="990600"/>
            <a:ext cx="7772400" cy="5105400"/>
          </a:xfrm>
        </p:spPr>
        <p:txBody>
          <a:bodyPr/>
          <a:lstStyle/>
          <a:p>
            <a:r>
              <a:rPr lang="en-US" sz="4400"/>
              <a:t>Never connect the dots if the points do not form a smooth line,</a:t>
            </a:r>
          </a:p>
          <a:p>
            <a:r>
              <a:rPr lang="en-US" sz="4400"/>
              <a:t> draw the best smooth curve possible.  </a:t>
            </a:r>
          </a:p>
          <a:p>
            <a:r>
              <a:rPr lang="en-US" sz="4400"/>
              <a:t>App. The same # above &amp; below the line.</a:t>
            </a:r>
          </a:p>
        </p:txBody>
      </p:sp>
    </p:spTree>
    <p:extLst>
      <p:ext uri="{BB962C8B-B14F-4D97-AF65-F5344CB8AC3E}">
        <p14:creationId xmlns:p14="http://schemas.microsoft.com/office/powerpoint/2010/main" val="354059109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685800" y="609600"/>
            <a:ext cx="7772400" cy="609600"/>
          </a:xfrm>
        </p:spPr>
        <p:txBody>
          <a:bodyPr/>
          <a:lstStyle/>
          <a:p>
            <a:r>
              <a:rPr lang="en-US"/>
              <a:t>#1 D. Extending concepts</a:t>
            </a:r>
          </a:p>
        </p:txBody>
      </p:sp>
      <p:sp>
        <p:nvSpPr>
          <p:cNvPr id="157699" name="Rectangle 3"/>
          <p:cNvSpPr>
            <a:spLocks noGrp="1" noChangeArrowheads="1"/>
          </p:cNvSpPr>
          <p:nvPr>
            <p:ph type="body" idx="1"/>
          </p:nvPr>
        </p:nvSpPr>
        <p:spPr>
          <a:xfrm>
            <a:off x="685800" y="1447800"/>
            <a:ext cx="7772400" cy="4648200"/>
          </a:xfrm>
        </p:spPr>
        <p:txBody>
          <a:bodyPr/>
          <a:lstStyle/>
          <a:p>
            <a:pPr>
              <a:spcBef>
                <a:spcPts val="500"/>
              </a:spcBef>
              <a:spcAft>
                <a:spcPts val="500"/>
              </a:spcAft>
            </a:pPr>
            <a:r>
              <a:rPr lang="en-US" sz="3600" b="1"/>
              <a:t>V relative to Earth =</a:t>
            </a:r>
          </a:p>
          <a:p>
            <a:pPr>
              <a:spcBef>
                <a:spcPts val="500"/>
              </a:spcBef>
              <a:spcAft>
                <a:spcPts val="500"/>
              </a:spcAft>
            </a:pPr>
            <a:r>
              <a:rPr lang="en-US" sz="3600" b="1"/>
              <a:t> =V rel.to walk + V walk rel. to earth</a:t>
            </a:r>
          </a:p>
          <a:p>
            <a:pPr>
              <a:spcBef>
                <a:spcPts val="500"/>
              </a:spcBef>
              <a:spcAft>
                <a:spcPts val="500"/>
              </a:spcAft>
            </a:pPr>
            <a:r>
              <a:rPr lang="en-US" sz="3600" b="1"/>
              <a:t> = (+2 m/s) + (+ 1.0 m/s)</a:t>
            </a:r>
          </a:p>
          <a:p>
            <a:pPr>
              <a:spcBef>
                <a:spcPts val="500"/>
              </a:spcBef>
              <a:spcAft>
                <a:spcPts val="500"/>
              </a:spcAft>
            </a:pPr>
            <a:r>
              <a:rPr lang="en-US" sz="3600" b="1"/>
              <a:t> = +3 m/s </a:t>
            </a:r>
          </a:p>
          <a:p>
            <a:pPr>
              <a:spcBef>
                <a:spcPts val="500"/>
              </a:spcBef>
              <a:spcAft>
                <a:spcPts val="500"/>
              </a:spcAft>
            </a:pPr>
            <a:r>
              <a:rPr lang="en-US" sz="3600" b="1">
                <a:sym typeface="Symbol" pitchFamily="18" charset="2"/>
              </a:rPr>
              <a:t></a:t>
            </a:r>
            <a:r>
              <a:rPr lang="en-US" sz="3600" b="1"/>
              <a:t> t = </a:t>
            </a:r>
            <a:r>
              <a:rPr lang="en-US" sz="3600" b="1" u="sng"/>
              <a:t>d</a:t>
            </a:r>
            <a:r>
              <a:rPr lang="en-US" sz="3600" b="1"/>
              <a:t> = </a:t>
            </a:r>
            <a:r>
              <a:rPr lang="en-US" sz="3600" b="1" u="sng"/>
              <a:t>200.0 m</a:t>
            </a:r>
            <a:r>
              <a:rPr lang="en-US" sz="3600" b="1"/>
              <a:t> 				    	    v     3.0 m/s</a:t>
            </a:r>
          </a:p>
          <a:p>
            <a:pPr>
              <a:spcBef>
                <a:spcPts val="500"/>
              </a:spcBef>
              <a:spcAft>
                <a:spcPts val="500"/>
              </a:spcAft>
            </a:pPr>
            <a:r>
              <a:rPr lang="en-US" sz="3600" b="1"/>
              <a:t>= 67 sec </a:t>
            </a:r>
            <a:endParaRPr lang="en-US"/>
          </a:p>
        </p:txBody>
      </p:sp>
    </p:spTree>
    <p:extLst>
      <p:ext uri="{BB962C8B-B14F-4D97-AF65-F5344CB8AC3E}">
        <p14:creationId xmlns:p14="http://schemas.microsoft.com/office/powerpoint/2010/main" val="178806801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t>#2 D. Extending concepts</a:t>
            </a:r>
          </a:p>
        </p:txBody>
      </p:sp>
      <p:sp>
        <p:nvSpPr>
          <p:cNvPr id="160771" name="Rectangle 3"/>
          <p:cNvSpPr>
            <a:spLocks noGrp="1" noChangeArrowheads="1"/>
          </p:cNvSpPr>
          <p:nvPr>
            <p:ph type="body" idx="1"/>
          </p:nvPr>
        </p:nvSpPr>
        <p:spPr>
          <a:xfrm>
            <a:off x="685800" y="1676400"/>
            <a:ext cx="7772400" cy="4419600"/>
          </a:xfrm>
        </p:spPr>
        <p:txBody>
          <a:bodyPr/>
          <a:lstStyle/>
          <a:p>
            <a:pPr>
              <a:spcBef>
                <a:spcPts val="500"/>
              </a:spcBef>
              <a:spcAft>
                <a:spcPts val="500"/>
              </a:spcAft>
              <a:buFontTx/>
              <a:buNone/>
            </a:pPr>
            <a:r>
              <a:rPr lang="en-US" sz="3600" b="1"/>
              <a:t>V relative to Earth =</a:t>
            </a:r>
          </a:p>
          <a:p>
            <a:pPr>
              <a:spcBef>
                <a:spcPts val="500"/>
              </a:spcBef>
              <a:spcAft>
                <a:spcPts val="500"/>
              </a:spcAft>
              <a:buFontTx/>
              <a:buNone/>
            </a:pPr>
            <a:r>
              <a:rPr lang="en-US" sz="3600" b="1"/>
              <a:t> =V rel.to walk + V walk rel. to earth </a:t>
            </a:r>
          </a:p>
          <a:p>
            <a:pPr>
              <a:spcBef>
                <a:spcPts val="500"/>
              </a:spcBef>
              <a:spcAft>
                <a:spcPts val="500"/>
              </a:spcAft>
              <a:buFontTx/>
              <a:buNone/>
            </a:pPr>
            <a:r>
              <a:rPr lang="en-US" sz="3600" b="1"/>
              <a:t>= (+2 m/s) + (- 1.0 m/s) = +1 m/s </a:t>
            </a:r>
          </a:p>
          <a:p>
            <a:pPr>
              <a:spcBef>
                <a:spcPts val="500"/>
              </a:spcBef>
              <a:spcAft>
                <a:spcPts val="500"/>
              </a:spcAft>
              <a:buFontTx/>
              <a:buNone/>
            </a:pPr>
            <a:r>
              <a:rPr lang="en-US" sz="3600" b="1">
                <a:sym typeface="Symbol" pitchFamily="18" charset="2"/>
              </a:rPr>
              <a:t></a:t>
            </a:r>
            <a:r>
              <a:rPr lang="en-US" sz="3600" b="1"/>
              <a:t> t =</a:t>
            </a:r>
            <a:r>
              <a:rPr lang="en-US" sz="3600" b="1" u="sng"/>
              <a:t> </a:t>
            </a:r>
            <a:r>
              <a:rPr lang="en-US" sz="3600" b="1" u="sng">
                <a:sym typeface="Symbol" pitchFamily="18" charset="2"/>
              </a:rPr>
              <a:t></a:t>
            </a:r>
            <a:r>
              <a:rPr lang="en-US" sz="3600" b="1" u="sng"/>
              <a:t> d</a:t>
            </a:r>
            <a:r>
              <a:rPr lang="en-US" sz="3600" b="1"/>
              <a:t> = </a:t>
            </a:r>
            <a:r>
              <a:rPr lang="en-US" sz="3600" b="1" u="sng"/>
              <a:t>200.0 m</a:t>
            </a:r>
            <a:r>
              <a:rPr lang="en-US" sz="3600" b="1"/>
              <a:t> 					  v       1.0 m/s </a:t>
            </a:r>
          </a:p>
          <a:p>
            <a:pPr>
              <a:spcBef>
                <a:spcPts val="500"/>
              </a:spcBef>
              <a:spcAft>
                <a:spcPts val="500"/>
              </a:spcAft>
              <a:buFontTx/>
              <a:buNone/>
            </a:pPr>
            <a:r>
              <a:rPr lang="en-US" sz="3600" b="1"/>
              <a:t>= 2.0 X 10</a:t>
            </a:r>
            <a:r>
              <a:rPr lang="en-US" sz="3600" b="1" baseline="30000"/>
              <a:t>2</a:t>
            </a:r>
            <a:r>
              <a:rPr lang="en-US" sz="3600" b="1"/>
              <a:t> sec </a:t>
            </a:r>
          </a:p>
        </p:txBody>
      </p:sp>
    </p:spTree>
    <p:extLst>
      <p:ext uri="{BB962C8B-B14F-4D97-AF65-F5344CB8AC3E}">
        <p14:creationId xmlns:p14="http://schemas.microsoft.com/office/powerpoint/2010/main" val="197132782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228600" y="609600"/>
            <a:ext cx="8610600" cy="2895600"/>
          </a:xfrm>
        </p:spPr>
        <p:txBody>
          <a:bodyPr/>
          <a:lstStyle/>
          <a:p>
            <a:r>
              <a:rPr lang="en-US"/>
              <a:t># 3   D. </a:t>
            </a:r>
            <a:r>
              <a:rPr lang="en-US" sz="3200"/>
              <a:t>Extending concepts</a:t>
            </a:r>
            <a:br>
              <a:rPr lang="en-US" sz="3200"/>
            </a:br>
            <a:r>
              <a:rPr lang="en-US" sz="3600"/>
              <a:t>If the 2 passengers step on the moving sidewalk at the same time, how far will the 2nd passenger have moved, relative to the sidewalk, when the 1st passenger steps off the sidewalk?</a:t>
            </a:r>
            <a:endParaRPr lang="en-US"/>
          </a:p>
        </p:txBody>
      </p:sp>
      <p:sp>
        <p:nvSpPr>
          <p:cNvPr id="161795" name="Rectangle 3"/>
          <p:cNvSpPr>
            <a:spLocks noGrp="1" noChangeArrowheads="1"/>
          </p:cNvSpPr>
          <p:nvPr>
            <p:ph type="body" idx="1"/>
          </p:nvPr>
        </p:nvSpPr>
        <p:spPr>
          <a:xfrm>
            <a:off x="685800" y="3886200"/>
            <a:ext cx="7620000" cy="2209800"/>
          </a:xfrm>
        </p:spPr>
        <p:txBody>
          <a:bodyPr/>
          <a:lstStyle/>
          <a:p>
            <a:pPr>
              <a:spcBef>
                <a:spcPts val="500"/>
              </a:spcBef>
              <a:spcAft>
                <a:spcPts val="500"/>
              </a:spcAft>
              <a:buFontTx/>
              <a:buNone/>
            </a:pPr>
            <a:r>
              <a:rPr lang="en-US" sz="4800">
                <a:sym typeface="Symbol" pitchFamily="18" charset="2"/>
              </a:rPr>
              <a:t></a:t>
            </a:r>
            <a:r>
              <a:rPr lang="en-US" sz="4400"/>
              <a:t> d = v </a:t>
            </a:r>
            <a:r>
              <a:rPr lang="en-US" sz="4800">
                <a:sym typeface="Symbol" pitchFamily="18" charset="2"/>
              </a:rPr>
              <a:t></a:t>
            </a:r>
            <a:r>
              <a:rPr lang="en-US" sz="4400"/>
              <a:t> t </a:t>
            </a:r>
          </a:p>
          <a:p>
            <a:pPr>
              <a:spcBef>
                <a:spcPts val="500"/>
              </a:spcBef>
              <a:spcAft>
                <a:spcPts val="500"/>
              </a:spcAft>
              <a:buFontTx/>
              <a:buNone/>
            </a:pPr>
            <a:r>
              <a:rPr lang="en-US" sz="4800">
                <a:sym typeface="Symbol" pitchFamily="18" charset="2"/>
              </a:rPr>
              <a:t></a:t>
            </a:r>
            <a:r>
              <a:rPr lang="en-US" sz="4400"/>
              <a:t> d = 2.0 m/s X 67 s</a:t>
            </a:r>
          </a:p>
          <a:p>
            <a:pPr>
              <a:spcBef>
                <a:spcPts val="500"/>
              </a:spcBef>
              <a:spcAft>
                <a:spcPts val="500"/>
              </a:spcAft>
              <a:buFontTx/>
              <a:buNone/>
            </a:pPr>
            <a:r>
              <a:rPr lang="en-US" sz="4400"/>
              <a:t> </a:t>
            </a:r>
            <a:r>
              <a:rPr lang="en-US" sz="4800">
                <a:sym typeface="Symbol" pitchFamily="18" charset="2"/>
              </a:rPr>
              <a:t></a:t>
            </a:r>
            <a:r>
              <a:rPr lang="en-US" sz="4400"/>
              <a:t> d = 134m</a:t>
            </a:r>
            <a:r>
              <a:rPr lang="en-US"/>
              <a:t> </a:t>
            </a:r>
          </a:p>
          <a:p>
            <a:endParaRPr lang="en-US"/>
          </a:p>
        </p:txBody>
      </p:sp>
    </p:spTree>
    <p:extLst>
      <p:ext uri="{BB962C8B-B14F-4D97-AF65-F5344CB8AC3E}">
        <p14:creationId xmlns:p14="http://schemas.microsoft.com/office/powerpoint/2010/main" val="220498685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C:\WINDOWS\TEMP\~AUT0023.bmp"/>
          <p:cNvPicPr>
            <a:picLocks noChangeAspect="1" noChangeArrowheads="1"/>
          </p:cNvPicPr>
          <p:nvPr/>
        </p:nvPicPr>
        <p:blipFill>
          <a:blip r:embed="rId2" cstate="print"/>
          <a:srcRect/>
          <a:stretch>
            <a:fillRect/>
          </a:stretch>
        </p:blipFill>
        <p:spPr bwMode="auto">
          <a:xfrm>
            <a:off x="228600" y="914400"/>
            <a:ext cx="8534400" cy="4419600"/>
          </a:xfrm>
          <a:prstGeom prst="rect">
            <a:avLst/>
          </a:prstGeom>
          <a:noFill/>
          <a:ln w="9525">
            <a:noFill/>
            <a:miter lim="800000"/>
            <a:headEnd/>
            <a:tailEnd/>
          </a:ln>
          <a:effectLst/>
        </p:spPr>
      </p:pic>
    </p:spTree>
    <p:extLst>
      <p:ext uri="{BB962C8B-B14F-4D97-AF65-F5344CB8AC3E}">
        <p14:creationId xmlns:p14="http://schemas.microsoft.com/office/powerpoint/2010/main" val="397650443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C:\WINDOWS\TEMP\~AUT0024.bmp"/>
          <p:cNvPicPr>
            <a:picLocks noChangeAspect="1" noChangeArrowheads="1"/>
          </p:cNvPicPr>
          <p:nvPr/>
        </p:nvPicPr>
        <p:blipFill>
          <a:blip r:embed="rId2" cstate="print"/>
          <a:srcRect/>
          <a:stretch>
            <a:fillRect/>
          </a:stretch>
        </p:blipFill>
        <p:spPr bwMode="auto">
          <a:xfrm>
            <a:off x="381000" y="914400"/>
            <a:ext cx="8458200" cy="4870450"/>
          </a:xfrm>
          <a:prstGeom prst="rect">
            <a:avLst/>
          </a:prstGeom>
          <a:noFill/>
          <a:ln w="9525">
            <a:noFill/>
            <a:miter lim="800000"/>
            <a:headEnd/>
            <a:tailEnd/>
          </a:ln>
          <a:effectLst/>
        </p:spPr>
      </p:pic>
    </p:spTree>
    <p:extLst>
      <p:ext uri="{BB962C8B-B14F-4D97-AF65-F5344CB8AC3E}">
        <p14:creationId xmlns:p14="http://schemas.microsoft.com/office/powerpoint/2010/main" val="1081056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C:\WINDOWS\TEMP\~AUT0025.bmp"/>
          <p:cNvPicPr>
            <a:picLocks noChangeAspect="1" noChangeArrowheads="1"/>
          </p:cNvPicPr>
          <p:nvPr/>
        </p:nvPicPr>
        <p:blipFill>
          <a:blip r:embed="rId2" cstate="print"/>
          <a:srcRect/>
          <a:stretch>
            <a:fillRect/>
          </a:stretch>
        </p:blipFill>
        <p:spPr bwMode="auto">
          <a:xfrm>
            <a:off x="533400" y="609600"/>
            <a:ext cx="7010400" cy="5951538"/>
          </a:xfrm>
          <a:prstGeom prst="rect">
            <a:avLst/>
          </a:prstGeom>
          <a:noFill/>
          <a:ln w="9525">
            <a:noFill/>
            <a:miter lim="800000"/>
            <a:headEnd/>
            <a:tailEnd/>
          </a:ln>
          <a:effectLst/>
        </p:spPr>
      </p:pic>
    </p:spTree>
    <p:extLst>
      <p:ext uri="{BB962C8B-B14F-4D97-AF65-F5344CB8AC3E}">
        <p14:creationId xmlns:p14="http://schemas.microsoft.com/office/powerpoint/2010/main" val="228662093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6" name="Picture 2" descr="C:\WINDOWS\TEMP\~AUT0044.bmp"/>
          <p:cNvPicPr>
            <a:picLocks noChangeAspect="1" noChangeArrowheads="1"/>
          </p:cNvPicPr>
          <p:nvPr/>
        </p:nvPicPr>
        <p:blipFill>
          <a:blip r:embed="rId2" cstate="print"/>
          <a:srcRect/>
          <a:stretch>
            <a:fillRect/>
          </a:stretch>
        </p:blipFill>
        <p:spPr bwMode="auto">
          <a:xfrm>
            <a:off x="533400" y="304800"/>
            <a:ext cx="7086600" cy="6053138"/>
          </a:xfrm>
          <a:prstGeom prst="rect">
            <a:avLst/>
          </a:prstGeom>
          <a:noFill/>
          <a:ln w="9525">
            <a:noFill/>
            <a:miter lim="800000"/>
            <a:headEnd/>
            <a:tailEnd/>
          </a:ln>
          <a:effectLst/>
        </p:spPr>
      </p:pic>
    </p:spTree>
    <p:extLst>
      <p:ext uri="{BB962C8B-B14F-4D97-AF65-F5344CB8AC3E}">
        <p14:creationId xmlns:p14="http://schemas.microsoft.com/office/powerpoint/2010/main" val="194382623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2" descr="C:\WINDOWS\TEMP\~AUT0045.bmp"/>
          <p:cNvPicPr>
            <a:picLocks noChangeAspect="1" noChangeArrowheads="1"/>
          </p:cNvPicPr>
          <p:nvPr/>
        </p:nvPicPr>
        <p:blipFill>
          <a:blip r:embed="rId2" cstate="print"/>
          <a:srcRect/>
          <a:stretch>
            <a:fillRect/>
          </a:stretch>
        </p:blipFill>
        <p:spPr bwMode="auto">
          <a:xfrm>
            <a:off x="762000" y="533400"/>
            <a:ext cx="7391400" cy="5567363"/>
          </a:xfrm>
          <a:prstGeom prst="rect">
            <a:avLst/>
          </a:prstGeom>
          <a:noFill/>
          <a:ln w="9525">
            <a:noFill/>
            <a:miter lim="800000"/>
            <a:headEnd/>
            <a:tailEnd/>
          </a:ln>
          <a:effectLst/>
        </p:spPr>
      </p:pic>
    </p:spTree>
    <p:extLst>
      <p:ext uri="{BB962C8B-B14F-4D97-AF65-F5344CB8AC3E}">
        <p14:creationId xmlns:p14="http://schemas.microsoft.com/office/powerpoint/2010/main" val="47109004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descr="C:\WINDOWS\TEMP\~AUT0046.bmp"/>
          <p:cNvPicPr>
            <a:picLocks noChangeAspect="1" noChangeArrowheads="1"/>
          </p:cNvPicPr>
          <p:nvPr/>
        </p:nvPicPr>
        <p:blipFill>
          <a:blip r:embed="rId2" cstate="print"/>
          <a:srcRect/>
          <a:stretch>
            <a:fillRect/>
          </a:stretch>
        </p:blipFill>
        <p:spPr bwMode="auto">
          <a:xfrm>
            <a:off x="685800" y="620713"/>
            <a:ext cx="7696200" cy="5711825"/>
          </a:xfrm>
          <a:prstGeom prst="rect">
            <a:avLst/>
          </a:prstGeom>
          <a:noFill/>
          <a:ln w="9525">
            <a:noFill/>
            <a:miter lim="800000"/>
            <a:headEnd/>
            <a:tailEnd/>
          </a:ln>
          <a:effectLst/>
        </p:spPr>
      </p:pic>
    </p:spTree>
    <p:extLst>
      <p:ext uri="{BB962C8B-B14F-4D97-AF65-F5344CB8AC3E}">
        <p14:creationId xmlns:p14="http://schemas.microsoft.com/office/powerpoint/2010/main" val="283701494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990600" y="609600"/>
            <a:ext cx="7467600" cy="457200"/>
          </a:xfrm>
        </p:spPr>
        <p:txBody>
          <a:bodyPr/>
          <a:lstStyle/>
          <a:p>
            <a:r>
              <a:rPr lang="en-US"/>
              <a:t>Uniform Motion</a:t>
            </a:r>
          </a:p>
        </p:txBody>
      </p:sp>
      <p:pic>
        <p:nvPicPr>
          <p:cNvPr id="83972" name="Picture 4" descr="C:\WINDOWS\TEMP\~AUT0000.bmp"/>
          <p:cNvPicPr>
            <a:picLocks noChangeAspect="1" noChangeArrowheads="1"/>
          </p:cNvPicPr>
          <p:nvPr/>
        </p:nvPicPr>
        <p:blipFill>
          <a:blip r:embed="rId2" cstate="print"/>
          <a:srcRect/>
          <a:stretch>
            <a:fillRect/>
          </a:stretch>
        </p:blipFill>
        <p:spPr bwMode="auto">
          <a:xfrm>
            <a:off x="381000" y="1423989"/>
            <a:ext cx="4304080" cy="2919412"/>
          </a:xfrm>
          <a:prstGeom prst="rect">
            <a:avLst/>
          </a:prstGeom>
          <a:noFill/>
          <a:ln w="9525">
            <a:noFill/>
            <a:miter lim="800000"/>
            <a:headEnd/>
            <a:tailEnd/>
          </a:ln>
          <a:effectLst/>
        </p:spPr>
      </p:pic>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423989"/>
            <a:ext cx="4224337" cy="2939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01094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en-US" sz="6000" u="sng"/>
          </a:p>
        </p:txBody>
      </p:sp>
      <p:sp>
        <p:nvSpPr>
          <p:cNvPr id="20483" name="Rectangle 3"/>
          <p:cNvSpPr>
            <a:spLocks noGrp="1" noChangeArrowheads="1"/>
          </p:cNvSpPr>
          <p:nvPr>
            <p:ph type="body" idx="1"/>
          </p:nvPr>
        </p:nvSpPr>
        <p:spPr/>
        <p:txBody>
          <a:bodyPr/>
          <a:lstStyle/>
          <a:p>
            <a:r>
              <a:rPr lang="en-US" sz="4800" u="sng"/>
              <a:t>Interpolation</a:t>
            </a:r>
            <a:r>
              <a:rPr lang="en-US" sz="4800"/>
              <a:t>- reading from the graph between data points</a:t>
            </a:r>
          </a:p>
          <a:p>
            <a:r>
              <a:rPr lang="en-US" sz="4800" u="sng"/>
              <a:t>Extrapolation</a:t>
            </a:r>
            <a:r>
              <a:rPr lang="en-US" sz="4800"/>
              <a:t>- reading the graph beyond the limits</a:t>
            </a:r>
            <a:endParaRPr lang="en-US" sz="4400"/>
          </a:p>
          <a:p>
            <a:endParaRPr lang="en-US" sz="4400"/>
          </a:p>
        </p:txBody>
      </p:sp>
    </p:spTree>
    <p:extLst>
      <p:ext uri="{BB962C8B-B14F-4D97-AF65-F5344CB8AC3E}">
        <p14:creationId xmlns:p14="http://schemas.microsoft.com/office/powerpoint/2010/main" val="39461240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a:t>Non-uniform motion</a:t>
            </a:r>
          </a:p>
        </p:txBody>
      </p:sp>
      <p:pic>
        <p:nvPicPr>
          <p:cNvPr id="84995" name="Picture 3" descr="C:\WINDOWS\TEMP\~AUT0026.bmp"/>
          <p:cNvPicPr>
            <a:picLocks noChangeAspect="1" noChangeArrowheads="1"/>
          </p:cNvPicPr>
          <p:nvPr/>
        </p:nvPicPr>
        <p:blipFill>
          <a:blip r:embed="rId2" cstate="print"/>
          <a:srcRect/>
          <a:stretch>
            <a:fillRect/>
          </a:stretch>
        </p:blipFill>
        <p:spPr bwMode="auto">
          <a:xfrm>
            <a:off x="381000" y="1709738"/>
            <a:ext cx="7239000" cy="4605337"/>
          </a:xfrm>
          <a:prstGeom prst="rect">
            <a:avLst/>
          </a:prstGeom>
          <a:noFill/>
          <a:ln w="9525">
            <a:noFill/>
            <a:miter lim="800000"/>
            <a:headEnd/>
            <a:tailEnd/>
          </a:ln>
          <a:effectLst/>
        </p:spPr>
      </p:pic>
    </p:spTree>
    <p:extLst>
      <p:ext uri="{BB962C8B-B14F-4D97-AF65-F5344CB8AC3E}">
        <p14:creationId xmlns:p14="http://schemas.microsoft.com/office/powerpoint/2010/main" val="293416041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6248400" y="609600"/>
            <a:ext cx="2209800" cy="5257800"/>
          </a:xfrm>
        </p:spPr>
        <p:txBody>
          <a:bodyPr/>
          <a:lstStyle/>
          <a:p>
            <a:r>
              <a:rPr lang="en-US"/>
              <a:t>Motion w/ constant acceleration</a:t>
            </a:r>
          </a:p>
        </p:txBody>
      </p:sp>
      <p:pic>
        <p:nvPicPr>
          <p:cNvPr id="88067" name="Picture 3" descr="C:\WINDOWS\TEMP\~AUT0029.bmp"/>
          <p:cNvPicPr>
            <a:picLocks noChangeAspect="1" noChangeArrowheads="1"/>
          </p:cNvPicPr>
          <p:nvPr/>
        </p:nvPicPr>
        <p:blipFill>
          <a:blip r:embed="rId2" cstate="print"/>
          <a:srcRect/>
          <a:stretch>
            <a:fillRect/>
          </a:stretch>
        </p:blipFill>
        <p:spPr bwMode="auto">
          <a:xfrm>
            <a:off x="381000" y="609600"/>
            <a:ext cx="5565775" cy="5705475"/>
          </a:xfrm>
          <a:prstGeom prst="rect">
            <a:avLst/>
          </a:prstGeom>
          <a:noFill/>
          <a:ln w="9525">
            <a:noFill/>
            <a:miter lim="800000"/>
            <a:headEnd/>
            <a:tailEnd/>
          </a:ln>
          <a:effectLst/>
        </p:spPr>
      </p:pic>
    </p:spTree>
    <p:extLst>
      <p:ext uri="{BB962C8B-B14F-4D97-AF65-F5344CB8AC3E}">
        <p14:creationId xmlns:p14="http://schemas.microsoft.com/office/powerpoint/2010/main" val="404345560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5638800" y="609600"/>
            <a:ext cx="3200400" cy="1828800"/>
          </a:xfrm>
        </p:spPr>
        <p:txBody>
          <a:bodyPr/>
          <a:lstStyle/>
          <a:p>
            <a:r>
              <a:rPr lang="en-US" b="1"/>
              <a:t>Motion w/ constant acceleration</a:t>
            </a:r>
            <a:endParaRPr lang="en-US"/>
          </a:p>
        </p:txBody>
      </p:sp>
      <p:pic>
        <p:nvPicPr>
          <p:cNvPr id="89091" name="Picture 3" descr="C:\WINDOWS\TEMP\~AUT0030.bmp"/>
          <p:cNvPicPr>
            <a:picLocks noChangeAspect="1" noChangeArrowheads="1"/>
          </p:cNvPicPr>
          <p:nvPr/>
        </p:nvPicPr>
        <p:blipFill>
          <a:blip r:embed="rId2" cstate="print"/>
          <a:srcRect/>
          <a:stretch>
            <a:fillRect/>
          </a:stretch>
        </p:blipFill>
        <p:spPr bwMode="auto">
          <a:xfrm>
            <a:off x="381000" y="838200"/>
            <a:ext cx="5419725" cy="5553075"/>
          </a:xfrm>
          <a:prstGeom prst="rect">
            <a:avLst/>
          </a:prstGeom>
          <a:noFill/>
          <a:ln w="9525">
            <a:noFill/>
            <a:miter lim="800000"/>
            <a:headEnd/>
            <a:tailEnd/>
          </a:ln>
          <a:effectLst/>
        </p:spPr>
      </p:pic>
    </p:spTree>
    <p:extLst>
      <p:ext uri="{BB962C8B-B14F-4D97-AF65-F5344CB8AC3E}">
        <p14:creationId xmlns:p14="http://schemas.microsoft.com/office/powerpoint/2010/main" val="417675825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5638800" y="609600"/>
            <a:ext cx="3200400" cy="2514600"/>
          </a:xfrm>
        </p:spPr>
        <p:txBody>
          <a:bodyPr/>
          <a:lstStyle/>
          <a:p>
            <a:r>
              <a:rPr lang="en-US" b="1"/>
              <a:t>Motion w/ constant acceleration</a:t>
            </a:r>
            <a:endParaRPr lang="en-US"/>
          </a:p>
        </p:txBody>
      </p:sp>
      <p:pic>
        <p:nvPicPr>
          <p:cNvPr id="90115" name="Picture 3" descr="C:\WINDOWS\TEMP\~AUT0031.bmp"/>
          <p:cNvPicPr>
            <a:picLocks noChangeAspect="1" noChangeArrowheads="1"/>
          </p:cNvPicPr>
          <p:nvPr/>
        </p:nvPicPr>
        <p:blipFill>
          <a:blip r:embed="rId2" cstate="print"/>
          <a:srcRect/>
          <a:stretch>
            <a:fillRect/>
          </a:stretch>
        </p:blipFill>
        <p:spPr bwMode="auto">
          <a:xfrm>
            <a:off x="381000" y="1066800"/>
            <a:ext cx="5268913" cy="5400675"/>
          </a:xfrm>
          <a:prstGeom prst="rect">
            <a:avLst/>
          </a:prstGeom>
          <a:noFill/>
          <a:ln w="9525">
            <a:noFill/>
            <a:miter lim="800000"/>
            <a:headEnd/>
            <a:tailEnd/>
          </a:ln>
          <a:effectLst/>
        </p:spPr>
      </p:pic>
    </p:spTree>
    <p:extLst>
      <p:ext uri="{BB962C8B-B14F-4D97-AF65-F5344CB8AC3E}">
        <p14:creationId xmlns:p14="http://schemas.microsoft.com/office/powerpoint/2010/main" val="85799777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t>Falling object in air</a:t>
            </a:r>
          </a:p>
        </p:txBody>
      </p:sp>
      <p:pic>
        <p:nvPicPr>
          <p:cNvPr id="91139" name="Picture 3" descr="C:\WINDOWS\TEMP\~AUT0032.bmp"/>
          <p:cNvPicPr>
            <a:picLocks noChangeAspect="1" noChangeArrowheads="1"/>
          </p:cNvPicPr>
          <p:nvPr/>
        </p:nvPicPr>
        <p:blipFill>
          <a:blip r:embed="rId2" cstate="print"/>
          <a:srcRect/>
          <a:stretch>
            <a:fillRect/>
          </a:stretch>
        </p:blipFill>
        <p:spPr bwMode="auto">
          <a:xfrm>
            <a:off x="457200" y="1987550"/>
            <a:ext cx="6324600" cy="4327525"/>
          </a:xfrm>
          <a:prstGeom prst="rect">
            <a:avLst/>
          </a:prstGeom>
          <a:noFill/>
          <a:ln w="9525">
            <a:noFill/>
            <a:miter lim="800000"/>
            <a:headEnd/>
            <a:tailEnd/>
          </a:ln>
          <a:effectLst/>
        </p:spPr>
      </p:pic>
    </p:spTree>
    <p:extLst>
      <p:ext uri="{BB962C8B-B14F-4D97-AF65-F5344CB8AC3E}">
        <p14:creationId xmlns:p14="http://schemas.microsoft.com/office/powerpoint/2010/main" val="393485012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5715000" y="609600"/>
            <a:ext cx="2971800" cy="2286000"/>
          </a:xfrm>
        </p:spPr>
        <p:txBody>
          <a:bodyPr/>
          <a:lstStyle/>
          <a:p>
            <a:r>
              <a:rPr lang="en-US" b="1"/>
              <a:t>A bouncing ball</a:t>
            </a:r>
            <a:endParaRPr lang="en-US"/>
          </a:p>
        </p:txBody>
      </p:sp>
      <p:pic>
        <p:nvPicPr>
          <p:cNvPr id="92163" name="Picture 3" descr="C:\WINDOWS\TEMP\~AUT0033.bmp"/>
          <p:cNvPicPr>
            <a:picLocks noChangeAspect="1" noChangeArrowheads="1"/>
          </p:cNvPicPr>
          <p:nvPr/>
        </p:nvPicPr>
        <p:blipFill>
          <a:blip r:embed="rId2" cstate="print"/>
          <a:srcRect/>
          <a:stretch>
            <a:fillRect/>
          </a:stretch>
        </p:blipFill>
        <p:spPr bwMode="auto">
          <a:xfrm>
            <a:off x="304800" y="1146175"/>
            <a:ext cx="7848600" cy="5375275"/>
          </a:xfrm>
          <a:prstGeom prst="rect">
            <a:avLst/>
          </a:prstGeom>
          <a:noFill/>
          <a:ln w="9525">
            <a:noFill/>
            <a:miter lim="800000"/>
            <a:headEnd/>
            <a:tailEnd/>
          </a:ln>
          <a:effectLst/>
        </p:spPr>
      </p:pic>
    </p:spTree>
    <p:extLst>
      <p:ext uri="{BB962C8B-B14F-4D97-AF65-F5344CB8AC3E}">
        <p14:creationId xmlns:p14="http://schemas.microsoft.com/office/powerpoint/2010/main" val="342272829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6400800" y="609600"/>
            <a:ext cx="2057400" cy="5257800"/>
          </a:xfrm>
        </p:spPr>
        <p:txBody>
          <a:bodyPr/>
          <a:lstStyle/>
          <a:p>
            <a:r>
              <a:rPr lang="en-US"/>
              <a:t>Motion in a straight line</a:t>
            </a:r>
          </a:p>
        </p:txBody>
      </p:sp>
      <p:pic>
        <p:nvPicPr>
          <p:cNvPr id="82947" name="Picture 3" descr="C:\WINDOWS\TEMP\~AUT0034.bmp"/>
          <p:cNvPicPr>
            <a:picLocks noChangeAspect="1" noChangeArrowheads="1"/>
          </p:cNvPicPr>
          <p:nvPr/>
        </p:nvPicPr>
        <p:blipFill>
          <a:blip r:embed="rId2" cstate="print"/>
          <a:srcRect/>
          <a:stretch>
            <a:fillRect/>
          </a:stretch>
        </p:blipFill>
        <p:spPr bwMode="auto">
          <a:xfrm>
            <a:off x="1381125" y="381000"/>
            <a:ext cx="4479925" cy="6172200"/>
          </a:xfrm>
          <a:prstGeom prst="rect">
            <a:avLst/>
          </a:prstGeom>
          <a:noFill/>
          <a:ln w="9525">
            <a:noFill/>
            <a:miter lim="800000"/>
            <a:headEnd/>
            <a:tailEnd/>
          </a:ln>
          <a:effectLst/>
        </p:spPr>
      </p:pic>
    </p:spTree>
    <p:extLst>
      <p:ext uri="{BB962C8B-B14F-4D97-AF65-F5344CB8AC3E}">
        <p14:creationId xmlns:p14="http://schemas.microsoft.com/office/powerpoint/2010/main" val="2781489765"/>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606</TotalTime>
  <Words>2165</Words>
  <Application>Microsoft Office PowerPoint</Application>
  <PresentationFormat>On-screen Show (4:3)</PresentationFormat>
  <Paragraphs>272</Paragraphs>
  <Slides>96</Slides>
  <Notes>0</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96</vt:i4>
      </vt:variant>
    </vt:vector>
  </HeadingPairs>
  <TitlesOfParts>
    <vt:vector size="98" baseType="lpstr">
      <vt:lpstr>Blank Presentation</vt:lpstr>
      <vt:lpstr>Clip</vt:lpstr>
      <vt:lpstr>Motion</vt:lpstr>
      <vt:lpstr>What is position?</vt:lpstr>
      <vt:lpstr>Position is a measurement of a location, with reference to an origin. A position is a measurement of a location, with reference to an origin. Positions can therefore be negative or positive. The symbol x is used to indicate position. x has units of length for example cm, m or km. Figure 4 shows the position of a school. Depending on what reference point we choose, we can say that the school is 300m from Joan's house (with Joan's house as the reference point or origin) or 500m from Joel's house (with Joel's house as the reference point or origin). </vt:lpstr>
      <vt:lpstr>Reference Point- where you begin Frame of Reference</vt:lpstr>
      <vt:lpstr>A frame of reference </vt:lpstr>
      <vt:lpstr>PowerPoint Presentation</vt:lpstr>
      <vt:lpstr>Distance vs. displacement</vt:lpstr>
      <vt:lpstr>PowerPoint Presentation</vt:lpstr>
      <vt:lpstr>PowerPoint Presentation</vt:lpstr>
      <vt:lpstr>PowerPoint Presentation</vt:lpstr>
      <vt:lpstr>PowerPoint Presentation</vt:lpstr>
      <vt:lpstr>PowerPoint Presentation</vt:lpstr>
      <vt:lpstr>PowerPoint Presentation</vt:lpstr>
      <vt:lpstr>How would you describe the motion of the runner shown in  the graph.  The vertical value of any point is the instantaneous velocity at that time</vt:lpstr>
      <vt:lpstr>PowerPoint Presentation</vt:lpstr>
      <vt:lpstr>PowerPoint Presentation</vt:lpstr>
      <vt:lpstr>Instantaneous position</vt:lpstr>
      <vt:lpstr>Time interval</vt:lpstr>
      <vt:lpstr>Independent- X</vt:lpstr>
      <vt:lpstr>Dependent variable varies directly w/independent</vt:lpstr>
      <vt:lpstr>If y varies inversely with x- Hyberbola</vt:lpstr>
      <vt:lpstr>Y varies directly w/square of x; </vt:lpstr>
      <vt:lpstr>Slope</vt:lpstr>
      <vt:lpstr>PowerPoint Presentation</vt:lpstr>
      <vt:lpstr>PowerPoint Presentation</vt:lpstr>
      <vt:lpstr>Uniform or constant Acceleration</vt:lpstr>
      <vt:lpstr>Position-Time graph</vt:lpstr>
      <vt:lpstr>Acceleration-  zero</vt:lpstr>
      <vt:lpstr>Motion at constant speed</vt:lpstr>
      <vt:lpstr>A position-time graph for uniformly accelerating motion parabola- varies directly w/square</vt:lpstr>
      <vt:lpstr>Instantaneous Velocity</vt:lpstr>
      <vt:lpstr>Velocity-Time Graphs</vt:lpstr>
      <vt:lpstr>Velocity-time graph for an airplane moving w/a constant velocity of 260 m/s Velocity is constant</vt:lpstr>
      <vt:lpstr>Constant velocity</vt:lpstr>
      <vt:lpstr>Constant Velocity</vt:lpstr>
      <vt:lpstr>Uniform Velocity</vt:lpstr>
      <vt:lpstr>average velocity</vt:lpstr>
      <vt:lpstr>car</vt:lpstr>
      <vt:lpstr>PowerPoint Presentation</vt:lpstr>
      <vt:lpstr>Constant acceleration</vt:lpstr>
      <vt:lpstr>Constant Acceleration</vt:lpstr>
      <vt:lpstr>Uniform Acceleration</vt:lpstr>
      <vt:lpstr>Uniformly accelerated motion- airplane</vt:lpstr>
      <vt:lpstr>Finding the Avg acceleration of a runner during a 100 m dash.</vt:lpstr>
      <vt:lpstr>PowerPoint Presentation</vt:lpstr>
      <vt:lpstr>The slope at any point on a position-time graph = the velocity of the object</vt:lpstr>
      <vt:lpstr>The slope of a position-time graph is the velocity of the object</vt:lpstr>
      <vt:lpstr>The slope of a position-time graph w/acceleration -parabola</vt:lpstr>
      <vt:lpstr>Displacement When Velocity &amp; Time Are Known</vt:lpstr>
      <vt:lpstr>Area under curve of velocity-time graph=displacement (uniform acc)</vt:lpstr>
      <vt:lpstr>Avg &amp; Instantaneous Acceleration</vt:lpstr>
      <vt:lpstr>Avg &amp; Instantaneous Acceleration</vt:lpstr>
      <vt:lpstr>Instantaneous Acceleration</vt:lpstr>
      <vt:lpstr>PowerPoint Presentation</vt:lpstr>
      <vt:lpstr>  know velocity &amp; Acceleration Vf 2 = vi 2 + 2ad</vt:lpstr>
      <vt:lpstr>PowerPoint Presentation</vt:lpstr>
      <vt:lpstr>PowerPoint Presentation</vt:lpstr>
      <vt:lpstr>PowerPoint Presentation</vt:lpstr>
      <vt:lpstr>7. For Figure 4-6 find the average acceleration over the given time intervals.</vt:lpstr>
      <vt:lpstr>A high school athlete runs 1.00 X 10 2 m in 12.20 s.  What is the velocity in m/s &amp; km/h?</vt:lpstr>
      <vt:lpstr>A high school athlete runs   1.00 X 10 2 m in 12.20 s.  What is the velocity in m/s &amp; km/h?</vt:lpstr>
      <vt:lpstr>A high school athlete runs   1.00 X 10 2 m in 12.20 s.  What is the velocity in km/h?</vt:lpstr>
      <vt:lpstr>A person walks 13 km in 2.0 h.  What is the person’s average velocity in km/h &amp; m/s?</vt:lpstr>
      <vt:lpstr>A person walks 13 km in 2.0 h.  What is the person’s average velocity in km/h &amp; m/s?</vt:lpstr>
      <vt:lpstr>A person walks 13 km in 2.0 h.  What is the person’s average velocity in km/h &amp; m/s?</vt:lpstr>
      <vt:lpstr>A train leaves the station at the 0.0 marker traveling w/a constant velocity of 36.0 m/s.</vt:lpstr>
      <vt:lpstr>A train leaves the station at the 0.0 marker traveling w/a constant velocity of 36.0 m/s.</vt:lpstr>
      <vt:lpstr>The radius of Earth is 6.37 X 10 3 Km</vt:lpstr>
      <vt:lpstr>PowerPoint Presentation</vt:lpstr>
      <vt:lpstr>PowerPoint Presentation</vt:lpstr>
      <vt:lpstr>PowerPoint Presentation</vt:lpstr>
      <vt:lpstr>PowerPoint Presentation</vt:lpstr>
      <vt:lpstr>Relativity of Velocity</vt:lpstr>
      <vt:lpstr>Answer</vt:lpstr>
      <vt:lpstr>Review</vt:lpstr>
      <vt:lpstr>Review</vt:lpstr>
      <vt:lpstr>Review</vt:lpstr>
      <vt:lpstr>Review</vt:lpstr>
      <vt:lpstr>Review</vt:lpstr>
      <vt:lpstr>#1 D. Extending concepts</vt:lpstr>
      <vt:lpstr>#2 D. Extending concepts</vt:lpstr>
      <vt:lpstr># 3   D. Extending concepts If the 2 passengers step on the moving sidewalk at the same time, how far will the 2nd passenger have moved, relative to the sidewalk, when the 1st passenger steps off the sidewalk?</vt:lpstr>
      <vt:lpstr>PowerPoint Presentation</vt:lpstr>
      <vt:lpstr>PowerPoint Presentation</vt:lpstr>
      <vt:lpstr>PowerPoint Presentation</vt:lpstr>
      <vt:lpstr>PowerPoint Presentation</vt:lpstr>
      <vt:lpstr>PowerPoint Presentation</vt:lpstr>
      <vt:lpstr>PowerPoint Presentation</vt:lpstr>
      <vt:lpstr>Uniform Motion</vt:lpstr>
      <vt:lpstr>Non-uniform motion</vt:lpstr>
      <vt:lpstr>Motion w/ constant acceleration</vt:lpstr>
      <vt:lpstr>Motion w/ constant acceleration</vt:lpstr>
      <vt:lpstr>Motion w/ constant acceleration</vt:lpstr>
      <vt:lpstr>Falling object in air</vt:lpstr>
      <vt:lpstr>A bouncing ball</vt:lpstr>
      <vt:lpstr>Motion in a straight line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 3 Motion 2002</dc:title>
  <dc:creator>Vicki Hassell</dc:creator>
  <cp:lastModifiedBy>vhassell</cp:lastModifiedBy>
  <cp:revision>20</cp:revision>
  <dcterms:created xsi:type="dcterms:W3CDTF">2002-08-18T20:10:41Z</dcterms:created>
  <dcterms:modified xsi:type="dcterms:W3CDTF">2014-02-17T23:31:19Z</dcterms:modified>
</cp:coreProperties>
</file>